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93" r:id="rId6"/>
    <p:sldId id="266" r:id="rId7"/>
    <p:sldId id="289" r:id="rId8"/>
    <p:sldId id="297" r:id="rId9"/>
    <p:sldId id="310" r:id="rId10"/>
    <p:sldId id="285" r:id="rId11"/>
    <p:sldId id="286" r:id="rId12"/>
    <p:sldId id="267" r:id="rId13"/>
    <p:sldId id="298" r:id="rId14"/>
    <p:sldId id="300" r:id="rId15"/>
    <p:sldId id="302" r:id="rId16"/>
    <p:sldId id="299" r:id="rId17"/>
    <p:sldId id="301" r:id="rId18"/>
    <p:sldId id="303" r:id="rId19"/>
    <p:sldId id="271" r:id="rId20"/>
    <p:sldId id="311" r:id="rId21"/>
    <p:sldId id="306" r:id="rId22"/>
    <p:sldId id="307" r:id="rId23"/>
    <p:sldId id="308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7EFDE"/>
    <a:srgbClr val="A20000"/>
    <a:srgbClr val="00004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001" autoAdjust="0"/>
    <p:restoredTop sz="94660"/>
  </p:normalViewPr>
  <p:slideViewPr>
    <p:cSldViewPr>
      <p:cViewPr>
        <p:scale>
          <a:sx n="75" d="100"/>
          <a:sy n="75" d="100"/>
        </p:scale>
        <p:origin x="-1507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F09863-4CCC-47FB-A5C9-7786C3AB95D0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1ED0E9-7FE3-4852-8A09-BB6483EDD4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Ask audience what they know about continental drift or plate tectonics?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17BFD-C99B-4291-8EA0-5F2A4E90756A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90E92-9732-4D5A-A6EB-EE529A0C2FD1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K-Ar dating of ocean floor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82EA4C-7F52-4EAB-996D-9B8BAC82FC74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DD21BB-4B3A-49AD-AAB5-7FFE8CD15817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A26F19-9842-4C4A-83E7-B6ED86C577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EA5E-7DF1-4FD3-97FC-8D1B34444264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E0CA-C6FC-47B9-A5DC-BC15EB8B7E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677B-465E-4386-92B0-04FDAD70AF1B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9BBB-CFE4-49D3-B06A-01DF600165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7AB7-364A-4396-907D-88BEB22B6D7C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8276-946B-4DBD-A810-C39F722785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64E6-4B36-4756-8DF8-A8502EC7D449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3ED837-FDF4-4FA4-9DD2-1AADA7F6E1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A5C4CF-916D-4385-9163-6A38589407D3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8BBD6C-1D74-4DF4-AA10-B2EC3F4ED3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A9969A-EE82-443B-9BD2-7D44C7B56708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F145C8-90A0-411E-B848-7505081903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3AAE-78F4-41CB-9E8B-49BDC2D25C8E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3D46-DE2E-4D28-A71F-F344FD8A05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D12B-DEED-4A38-9C43-6EE7EF379251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A4157-D71B-42A7-9030-A9EFA4D434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CC31-A0CC-45AD-9EE7-384A744DFE4D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0351-64FF-4650-A499-9317F7BD79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CD709D-C30A-4F6E-9B3B-707E4907446D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745AC5C-A8AB-48FD-A9E9-1202E19005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86BA8-5078-430F-9A51-C680514B4F7B}" type="datetimeFigureOut">
              <a:rPr lang="en-CA"/>
              <a:pPr>
                <a:defRPr/>
              </a:pPr>
              <a:t>2019-04-28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FAED7-5A47-4FD4-A198-A25D93CADB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548BB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0000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b3yNgIfKw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_IYQdKkWsU&amp;feature=youtu.be" TargetMode="External"/><Relationship Id="rId2" Type="http://schemas.openxmlformats.org/officeDocument/2006/relationships/hyperlink" Target="http://youtu.be/q_IYQdKkWs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bKXY0OMx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1.jpg"/>
          <p:cNvPicPr>
            <a:picLocks noChangeAspect="1"/>
          </p:cNvPicPr>
          <p:nvPr/>
        </p:nvPicPr>
        <p:blipFill>
          <a:blip r:embed="rId2"/>
          <a:srcRect t="92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692150"/>
          </a:xfrm>
          <a:solidFill>
            <a:srgbClr val="00004C">
              <a:alpha val="63922"/>
            </a:srgb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tx1"/>
                </a:solidFill>
              </a:rPr>
              <a:t>Dance of the continents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76700"/>
            <a:ext cx="9144000" cy="549275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CA" sz="3200" b="1" dirty="0">
                <a:solidFill>
                  <a:srgbClr val="A20000"/>
                </a:solidFill>
                <a:latin typeface="+mj-lt"/>
                <a:ea typeface="+mj-ea"/>
                <a:cs typeface="+mj-cs"/>
              </a:rPr>
              <a:t>An Introduction to Plate Tectonics</a:t>
            </a:r>
            <a:endParaRPr lang="en-CA" sz="3200" b="1" dirty="0">
              <a:solidFill>
                <a:srgbClr val="A2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Mapping the Seafloor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3168650" cy="4929187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1950s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Laying of submarine telephone cables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Detection of 65,000km long ridge in Atlantic Ocean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Detection of deep continuous trenches encircling Pacific ocean</a:t>
            </a:r>
            <a:endParaRPr lang="en-US" dirty="0"/>
          </a:p>
        </p:txBody>
      </p:sp>
      <p:pic>
        <p:nvPicPr>
          <p:cNvPr id="24579" name="Picture 4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888" y="1773238"/>
            <a:ext cx="57261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Mapping the Seafloor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950" y="1628775"/>
            <a:ext cx="4103688" cy="5229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1960s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Sea floor drilling - ocean floor is primarily basalt with a thin sediment layer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Magnetometers measured magnetic polarity of ocean floor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Notice of stripes parallel to ridge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Magnetic reversals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Symmetrical across ridge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Conveyor belt like process</a:t>
            </a:r>
            <a:endParaRPr lang="en-US" sz="2900" dirty="0">
              <a:latin typeface="+mn-lt"/>
              <a:cs typeface="+mn-cs"/>
            </a:endParaRPr>
          </a:p>
        </p:txBody>
      </p:sp>
      <p:sp>
        <p:nvSpPr>
          <p:cNvPr id="25603" name="AutoShape 2" descr="http://upload.wikimedia.org/wikipedia/commons/7/7e/Oceanic.Stripe.Magnetic.Anomalies.Sche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sp>
        <p:nvSpPr>
          <p:cNvPr id="25604" name="AutoShape 4" descr="http://upload.wikimedia.org/wikipedia/commons/7/7e/Oceanic.Stripe.Magnetic.Anomalies.Schem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pic>
        <p:nvPicPr>
          <p:cNvPr id="25605" name="Picture 6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773238"/>
            <a:ext cx="4792662" cy="4652962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CA" smtClean="0"/>
              <a:t>Age of the Seafloor</a:t>
            </a:r>
          </a:p>
        </p:txBody>
      </p:sp>
      <p:pic>
        <p:nvPicPr>
          <p:cNvPr id="26626" name="Picture 3" descr="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950" y="4941888"/>
            <a:ext cx="3671888" cy="646112"/>
          </a:xfrm>
          <a:prstGeom prst="rect">
            <a:avLst/>
          </a:prstGeom>
          <a:solidFill>
            <a:srgbClr val="F7EFDE">
              <a:alpha val="8600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+mn-lt"/>
                <a:cs typeface="+mn-cs"/>
              </a:rPr>
              <a:t>Red-Yellow: 0-70 million years 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+mn-lt"/>
                <a:cs typeface="+mn-cs"/>
              </a:rPr>
              <a:t>Green-Blue: 70-180 million years old</a:t>
            </a:r>
            <a:endParaRPr lang="en-US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CA" smtClean="0"/>
              <a:t>Seafloor Spreading</a:t>
            </a:r>
          </a:p>
        </p:txBody>
      </p:sp>
      <p:pic>
        <p:nvPicPr>
          <p:cNvPr id="28674" name="Picture 3" descr="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268413"/>
            <a:ext cx="8153400" cy="4321175"/>
          </a:xfrm>
          <a:solidFill>
            <a:schemeClr val="bg2">
              <a:alpha val="81000"/>
            </a:schemeClr>
          </a:solidFill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1962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American geologist Harry Hess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Oceanic ridge lies above diverging upwelling currents of convection cells in the mantle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Currents spread laterally at base of lithosphere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Pulling apart lithosphere – intruded by </a:t>
            </a:r>
            <a:r>
              <a:rPr lang="en-US" dirty="0" err="1" smtClean="0"/>
              <a:t>mafic</a:t>
            </a:r>
            <a:r>
              <a:rPr lang="en-US" dirty="0" smtClean="0"/>
              <a:t> magma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Pushing older seafloor away from ridge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sz="16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chemeClr val="accent4"/>
                </a:solidFill>
              </a:rPr>
              <a:t>BUT… oldest seafloor is only 180 million years old?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chemeClr val="accent4"/>
                </a:solidFill>
              </a:rPr>
              <a:t>Where did the older crust go?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Oceanic Trenches of the Pacific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356100" y="1600200"/>
            <a:ext cx="4679950" cy="4852988"/>
          </a:xfrm>
        </p:spPr>
        <p:txBody>
          <a:bodyPr/>
          <a:lstStyle/>
          <a:p>
            <a:r>
              <a:rPr lang="en-US" smtClean="0"/>
              <a:t>Japan</a:t>
            </a:r>
          </a:p>
          <a:p>
            <a:pPr lvl="1"/>
            <a:r>
              <a:rPr lang="en-US" smtClean="0"/>
              <a:t>Many recorded earthquakes</a:t>
            </a:r>
          </a:p>
          <a:p>
            <a:pPr lvl="1"/>
            <a:r>
              <a:rPr lang="en-US" smtClean="0"/>
              <a:t>Active volcanoes</a:t>
            </a:r>
          </a:p>
          <a:p>
            <a:pPr lvl="1"/>
            <a:r>
              <a:rPr lang="en-US" smtClean="0"/>
              <a:t>Deep oceanic trench</a:t>
            </a:r>
          </a:p>
          <a:p>
            <a:r>
              <a:rPr lang="en-US" smtClean="0"/>
              <a:t>Western coast of South America</a:t>
            </a:r>
          </a:p>
          <a:p>
            <a:pPr lvl="1"/>
            <a:r>
              <a:rPr lang="en-US" smtClean="0"/>
              <a:t>Many recorded earthquakes</a:t>
            </a:r>
          </a:p>
          <a:p>
            <a:pPr lvl="1"/>
            <a:r>
              <a:rPr lang="en-US" smtClean="0"/>
              <a:t>Active volcanoes</a:t>
            </a:r>
          </a:p>
          <a:p>
            <a:pPr lvl="1"/>
            <a:r>
              <a:rPr lang="en-US" smtClean="0"/>
              <a:t>Deep oceanic trench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0723" name="Picture 2" descr="http://www.thisoldearth.net/Images/Japan_google-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2952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naturalistsnote.files.wordpress.com/2012/01/peruchiletre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221163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Oceanic Trenches of the Pacific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4356100" y="1600200"/>
            <a:ext cx="4679950" cy="4852988"/>
          </a:xfrm>
        </p:spPr>
        <p:txBody>
          <a:bodyPr/>
          <a:lstStyle/>
          <a:p>
            <a:r>
              <a:rPr lang="en-US" smtClean="0"/>
              <a:t>Japan</a:t>
            </a:r>
          </a:p>
          <a:p>
            <a:pPr lvl="1"/>
            <a:r>
              <a:rPr lang="en-US" smtClean="0"/>
              <a:t>Many recorded earthquakes</a:t>
            </a:r>
          </a:p>
          <a:p>
            <a:pPr lvl="1"/>
            <a:r>
              <a:rPr lang="en-US" smtClean="0"/>
              <a:t>Active volcanoes</a:t>
            </a:r>
          </a:p>
          <a:p>
            <a:pPr lvl="1"/>
            <a:r>
              <a:rPr lang="en-US" smtClean="0"/>
              <a:t>Deep oceanic trench</a:t>
            </a:r>
          </a:p>
          <a:p>
            <a:r>
              <a:rPr lang="en-US" smtClean="0"/>
              <a:t>Western coast of South America</a:t>
            </a:r>
          </a:p>
          <a:p>
            <a:pPr lvl="1"/>
            <a:r>
              <a:rPr lang="en-US" smtClean="0"/>
              <a:t>Many recorded earthquakes</a:t>
            </a:r>
          </a:p>
          <a:p>
            <a:pPr lvl="1"/>
            <a:r>
              <a:rPr lang="en-US" smtClean="0"/>
              <a:t>Active volcanoes</a:t>
            </a:r>
          </a:p>
          <a:p>
            <a:pPr lvl="1"/>
            <a:r>
              <a:rPr lang="en-US" smtClean="0"/>
              <a:t>Deep oceanic trench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1747" name="Picture 2" descr="http://www.thisoldearth.net/Images/Japan_google-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2952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naturalistsnote.files.wordpress.com/2012/01/peruchiletre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221163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429000"/>
            <a:ext cx="9144000" cy="101600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In-class exercise – Earthquake Evidence and Plate Boundaries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Japanese 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700213"/>
            <a:ext cx="3816350" cy="5157787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1928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Geophysicist </a:t>
            </a:r>
            <a:r>
              <a:rPr lang="en-US" dirty="0" err="1" smtClean="0"/>
              <a:t>Kiyoo</a:t>
            </a:r>
            <a:r>
              <a:rPr lang="en-US" dirty="0" smtClean="0"/>
              <a:t> </a:t>
            </a:r>
            <a:r>
              <a:rPr lang="en-US" dirty="0" err="1" smtClean="0"/>
              <a:t>Wadati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Maps the depth and location of epicenters of earthquakes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Discovered an inclined surface sloping 60° beneath the Japanese Island, and beginning at the base of the deep trench</a:t>
            </a:r>
            <a:endParaRPr lang="en-US" dirty="0"/>
          </a:p>
        </p:txBody>
      </p:sp>
      <p:pic>
        <p:nvPicPr>
          <p:cNvPr id="32771" name="Picture 2" descr="http://www.earthobservatory.sg/files/project/images/Tohoku2-bloc_diagramme_japan_earthqu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063" y="2205038"/>
            <a:ext cx="50879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Subduction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4643438" y="1916113"/>
            <a:ext cx="4122737" cy="3457575"/>
          </a:xfrm>
        </p:spPr>
        <p:txBody>
          <a:bodyPr/>
          <a:lstStyle/>
          <a:p>
            <a:r>
              <a:rPr lang="en-US" smtClean="0"/>
              <a:t>Earthquakes result of downward movement of ocean floor on large scale reverse faults</a:t>
            </a:r>
          </a:p>
          <a:p>
            <a:r>
              <a:rPr lang="en-US" smtClean="0"/>
              <a:t>Older seafloor sinks into the mantle along these subduction zones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3795" name="Picture 3" descr="18.jpg"/>
          <p:cNvPicPr>
            <a:picLocks noChangeAspect="1"/>
          </p:cNvPicPr>
          <p:nvPr/>
        </p:nvPicPr>
        <p:blipFill>
          <a:blip r:embed="rId2"/>
          <a:srcRect t="66800" b="2"/>
          <a:stretch>
            <a:fillRect/>
          </a:stretch>
        </p:blipFill>
        <p:spPr bwMode="auto">
          <a:xfrm>
            <a:off x="395288" y="2276475"/>
            <a:ext cx="4143375" cy="2278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Transform Faults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628775"/>
            <a:ext cx="5470525" cy="4495800"/>
          </a:xfrm>
        </p:spPr>
        <p:txBody>
          <a:bodyPr/>
          <a:lstStyle/>
          <a:p>
            <a:r>
              <a:rPr lang="en-US" smtClean="0"/>
              <a:t>Early 1960s</a:t>
            </a:r>
          </a:p>
          <a:p>
            <a:r>
              <a:rPr lang="en-US" smtClean="0"/>
              <a:t>Canadian researcher Tuzo Wilson</a:t>
            </a:r>
          </a:p>
          <a:p>
            <a:r>
              <a:rPr lang="en-US" smtClean="0"/>
              <a:t>Large scale seismically active transform faults</a:t>
            </a:r>
          </a:p>
          <a:p>
            <a:r>
              <a:rPr lang="en-US" smtClean="0"/>
              <a:t>Truncating and offsetting ridges and subduction zones</a:t>
            </a:r>
          </a:p>
          <a:p>
            <a:endParaRPr lang="en-US" smtClean="0"/>
          </a:p>
        </p:txBody>
      </p:sp>
      <p:pic>
        <p:nvPicPr>
          <p:cNvPr id="34819" name="Picture 2" descr="http://www.virtualuppermantle.info/images1/Plate-Tectonics/transoffset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24400"/>
            <a:ext cx="2978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4738" y="44450"/>
            <a:ext cx="2881312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53400" cy="990600"/>
          </a:xfrm>
        </p:spPr>
        <p:txBody>
          <a:bodyPr/>
          <a:lstStyle/>
          <a:p>
            <a:pPr algn="ctr"/>
            <a:r>
              <a:rPr lang="en-CA" smtClean="0"/>
              <a:t>Plate Boundaries</a:t>
            </a:r>
          </a:p>
        </p:txBody>
      </p:sp>
      <p:pic>
        <p:nvPicPr>
          <p:cNvPr id="35842" name="Picture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6477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588125" y="1600200"/>
            <a:ext cx="2447925" cy="5257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Earth divided into rigid lithospheric plates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Boundaries defined by transform faults, spreading ridges and subduction zones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Plates are constantly moving relative to each other</a:t>
            </a:r>
            <a:endParaRPr lang="en-US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06688" y="836613"/>
            <a:ext cx="409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400">
                <a:hlinkClick r:id="rId3"/>
              </a:rPr>
              <a:t>https://www.youtube.com/watch?v=Z1b3yNgIfKw</a:t>
            </a:r>
            <a:r>
              <a:rPr lang="en-C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sz="quarter" idx="1"/>
          </p:nvPr>
        </p:nvSpPr>
        <p:spPr>
          <a:xfrm>
            <a:off x="3708400" y="5489575"/>
            <a:ext cx="5435600" cy="1368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mtClean="0">
                <a:hlinkClick r:id="rId2"/>
              </a:rPr>
              <a:t>Scrat’s Continental Crack-Up</a:t>
            </a:r>
            <a:endParaRPr lang="en-CA" smtClean="0"/>
          </a:p>
          <a:p>
            <a:pPr algn="ctr">
              <a:buFont typeface="Wingdings" pitchFamily="2" charset="2"/>
              <a:buNone/>
            </a:pPr>
            <a:r>
              <a:rPr lang="en-CA" sz="1600" smtClean="0">
                <a:hlinkClick r:id="rId3"/>
              </a:rPr>
              <a:t>youtube.com/watch?v=q_IYQdKkWsU&amp;feature=youtu.be</a:t>
            </a:r>
            <a:r>
              <a:rPr lang="en-CA" sz="2100" smtClean="0">
                <a:hlinkClick r:id="rId3"/>
              </a:rPr>
              <a:t> </a:t>
            </a:r>
            <a:endParaRPr lang="en-CA" sz="2100" smtClean="0"/>
          </a:p>
        </p:txBody>
      </p:sp>
      <p:pic>
        <p:nvPicPr>
          <p:cNvPr id="15362" name="Picture 2" descr="http://2.bp.blogspot.com/-1P5QT99uasE/TajIkt_NIBI/AAAAAAAAAuc/iCmfuVMGSWA/s1600/screenshot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57338"/>
            <a:ext cx="9155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http://1.bp.blogspot.com/-CoMQcdECo9E/UAU9OEbHAzI/AAAAAAAAANs/xnkVsEJ8dQM/s640/iceage4scr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5325"/>
            <a:ext cx="36718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CA" smtClean="0"/>
              <a:t>Preconceptions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CA" smtClean="0"/>
              <a:t>Plate Boundaries</a:t>
            </a:r>
          </a:p>
        </p:txBody>
      </p:sp>
      <p:pic>
        <p:nvPicPr>
          <p:cNvPr id="36866" name="Picture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57338"/>
            <a:ext cx="6477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588125" y="1600200"/>
            <a:ext cx="2447925" cy="5257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Earth divided into rigid lithospheric plates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Boundaries defined by transform faults, spreading ridges and subduction zones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Plates are constantly moving relative to each other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144000" cy="1016000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In-class exercise – GPS Data and Plate Motion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153400" cy="990600"/>
          </a:xfrm>
        </p:spPr>
        <p:txBody>
          <a:bodyPr/>
          <a:lstStyle/>
          <a:p>
            <a:r>
              <a:rPr lang="en-US" smtClean="0"/>
              <a:t>Divergent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67995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Rifting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Upwelling heat from mantle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Doming of continental land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Rifting and extrusion of magma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Small ocean basin formed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/>
              <a:t>Large ocean basin with a mid-ocean ridge</a:t>
            </a:r>
            <a:endParaRPr lang="en-US" dirty="0"/>
          </a:p>
        </p:txBody>
      </p:sp>
      <p:pic>
        <p:nvPicPr>
          <p:cNvPr id="37891" name="Picture 3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5888"/>
            <a:ext cx="3413125" cy="658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8153400" cy="990600"/>
          </a:xfrm>
        </p:spPr>
        <p:txBody>
          <a:bodyPr/>
          <a:lstStyle/>
          <a:p>
            <a:r>
              <a:rPr lang="en-US" sz="4100" smtClean="0"/>
              <a:t>Convergent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773238"/>
            <a:ext cx="48260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Ocean-ocean convergence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Island Arcs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Ex: Japan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Ocean-continent convergence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Continental Arc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Ex: Andes in S. America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Continent-continent convergence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Mountain belts – orogens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 smtClean="0"/>
              <a:t>Ex:Himalayas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8915" name="Picture 3" descr="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7638" y="188913"/>
            <a:ext cx="3916362" cy="648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smtClean="0"/>
              <a:t>Mountain Building - Orogenesis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76375" y="2852738"/>
            <a:ext cx="637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2000" b="1">
                <a:solidFill>
                  <a:schemeClr val="accent2"/>
                </a:solidFill>
                <a:hlinkClick r:id="rId2"/>
              </a:rPr>
              <a:t>https://www.youtube.com/watch?v=d9bKXY0OMxc</a:t>
            </a:r>
            <a:r>
              <a:rPr lang="en-CA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97887" cy="990600"/>
          </a:xfrm>
        </p:spPr>
        <p:txBody>
          <a:bodyPr/>
          <a:lstStyle/>
          <a:p>
            <a:r>
              <a:rPr lang="en-CA" smtClean="0"/>
              <a:t>Plate Tectonics – A Summary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16113"/>
            <a:ext cx="8153400" cy="4752975"/>
          </a:xfrm>
        </p:spPr>
        <p:txBody>
          <a:bodyPr/>
          <a:lstStyle/>
          <a:p>
            <a:r>
              <a:rPr lang="en-CA" smtClean="0"/>
              <a:t>Unifying theory that took centuries to develop</a:t>
            </a:r>
          </a:p>
          <a:p>
            <a:r>
              <a:rPr lang="en-CA" smtClean="0"/>
              <a:t>Describes the mechanisms by which the geology we see today is created</a:t>
            </a:r>
          </a:p>
          <a:p>
            <a:pPr lvl="1"/>
            <a:r>
              <a:rPr lang="en-CA" smtClean="0"/>
              <a:t>Earth is divided into rigid lithospheric plates which are constantly moving relative to each other</a:t>
            </a:r>
          </a:p>
          <a:p>
            <a:pPr lvl="1"/>
            <a:r>
              <a:rPr lang="en-CA" smtClean="0"/>
              <a:t>Plate movement is driven by convection in the mantle</a:t>
            </a:r>
          </a:p>
          <a:p>
            <a:pPr lvl="1"/>
            <a:r>
              <a:rPr lang="en-CA" smtClean="0"/>
              <a:t>Plate boundaries are either convergent (subduction and mountain building) or divergent (rifting and mid-ocean ridges)</a:t>
            </a:r>
          </a:p>
          <a:p>
            <a:endParaRPr lang="en-CA" smtClean="0"/>
          </a:p>
        </p:txBody>
      </p:sp>
      <p:pic>
        <p:nvPicPr>
          <p:cNvPr id="5" name="Picture 4" descr="http://geogteacher.files.wordpress.com/2012/09/plate-bounda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5888"/>
            <a:ext cx="1597025" cy="177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algn="ctr"/>
            <a:r>
              <a:rPr lang="en-CA" smtClean="0"/>
              <a:t>What did they get wrong?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09963"/>
            <a:ext cx="36004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4600" y="1773238"/>
            <a:ext cx="529113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284663"/>
            <a:ext cx="52927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782763"/>
            <a:ext cx="35988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87338"/>
            <a:ext cx="9144000" cy="765175"/>
          </a:xfrm>
        </p:spPr>
        <p:txBody>
          <a:bodyPr>
            <a:noAutofit/>
          </a:bodyPr>
          <a:lstStyle/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CA" sz="4000" dirty="0" smtClean="0">
                <a:solidFill>
                  <a:schemeClr val="tx2"/>
                </a:solidFill>
                <a:latin typeface="+mj-lt"/>
              </a:rPr>
              <a:t>What global mechanisms control geology?</a:t>
            </a:r>
            <a:endParaRPr lang="en-CA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434" name="AutoShape 2" descr="data:image/jpeg;base64,/9j/4AAQSkZJRgABAQAAAQABAAD/2wCEAAkGBxQTEhUUExQWFhQXFhoYFRgXGBgYGhcXGBcYGhcaFxwYHCggHBolHRgXITEhJSkrLi4uFx8zODMsNygtLisBCgoKDg0OFxAQFywcHBwsLCwsLCwsLCwsLywsLCwsLCwsLCwsLCwsLCwsLCwsLCwsLCwsLCwsLCwsLCwsLCwsLP/AABEIAKgBLAMBIgACEQEDEQH/xAAbAAACAwEBAQAAAAAAAAAAAAACAwABBAUGB//EADkQAAEDAgQEBAUEAgEDBQAAAAEAAhEhMQMSQVEEYXHwBYGRoRMiscHRBjLh8UJSFCNicgcVFiQz/8QAGQEBAQEBAQEAAAAAAAAAAAAAAQIAAwQF/8QAIxEBAQEBAAIDAAEFAQAAAAAAAAERAgMSITFBYQQiMlGBE//aAAwDAQACEQMRAD8A+Lgbef3RW27hKaVa7yudjSzGIa5oMNdGYaHKZEpZ0VTUG6oK9GCCsIVa2jBAKZfRHhxrIpSKyefK6PintLiWtytJo2S6BtJqdUaSwyDBkeX2QFhuilNAEVNf4/hTcLOMJT4c3TmhTIpYoM7/AKVBl6LUxtIjmefdfVHxD3PJc85nQJJNSAAB7QPJTh1ia1NyqyxEGLY1MpECJtIn5p721VBmlt1ofihwbLQC0BvygAEDU7u56+SANVRFIyUivTTn9kp2GuiWCigwJ0r/AASU+o9nPxPmIoBAigvAueZSX4UGD5xp+V2HYALYrIHyjKIvLpNDuRfQLLi4M0a21aSaAVPShNtSjFTpzS1UW7LScJV8OFNXCy85s3+Ug1A0ty9ULGSRzMVoPVN+H0Uy11gecDT6qVFuZBjyVhk6iltKVPT+1YCZg4RcYAJOwFT6KpBaSR50103j3RYYbBkGSPlrEGRU0rSRFKmdIJuZzV4ZgggChFwCPMGhXSROhxMGA10ivMEiDsKjlN0px5fwnY75MxBMkgCAJOgig5JbGzPfX23WwCwMXKQ4Guu9aGJnTVC9hBr7KUmltJgmOZpVbuO41j8NjWsDS0EEiZeSZl3S1IoBrUzerLPhsc8KlYbOvfmodfsnWW10aaa6HlHdUsq59NFYdGjT1r9CjSBWCqaY2UAU6rBtTc307ndJamAp9hgk7BeJBINB/iYM6Ga2JHWNLpM6eatrqRot7DEPToiNqCu6jBJAJgE3M+phd/h8Thm8O6ZPET8hH7Q2odmF820Uruo78nr+KnOuA1qKFZ6bosNqdGLGkJrBqd67ndAByRNTowbm7I24U2qdo0A79EXxJAG3ID13804PrIAbsBOnVMqaz/DUy+9/JPBUyjVI0kN5eaIN177/AAmZZRNaggLbcwiB0/Pf9KZFGtTOkXkTm1vPSyricIT8tvcHVMca2hFjip31ERB1Ecl1mVzvw5z8NViPJi3yiBAA1Jruamp5CwC3Y+CQYIghZ3M5KeuXTntidhIH4cbbXBWvF27qlDCnzso9XT2ZcqYG1on4nDlpc11C0kGDIkGKEUPW1FbAW5iyTGsWBpJrS/vqmRrVcPgBzgC4NB1IJ+klZnNRlyqV0Qo4BuhxARQm1RHPotbeOxG4bsMOIw3kFzZoSLEjcLKSINAZsTpFZHf1U1UKaRIm2sd3V8RlzuyElknKXAAluhIEgGNAT1QFqjxQV/IUKArBPkK/QT7BQz+f5RYpE/KCBFJMm0GsC9dFirFfmM66nczf3HolFGCqIWCN2HX0/iVI5j+1O/wrAULWBsmtdFqU/g/dVTS2lp84TDhwBW9frQ+nuFhpZRgItI77/CMNreenRDaLDwHZc+UlgIBMGMxBIBO5yn0OyWGyY38vqtJHyCkVNa1+1OW6jOHJa5wiGxNQDWYgEyfK2qGZ2hPawROs06d/QoGhMm3f9qsGpfvzRsKoWAnU000r3sEcdeU7LYm0bG06I5E290IamMwpWAZRgV++iY1if8AmmUzOico2FYYiDPOlSCLSOqt7TV+5PmddI19wutwngDnQXghvJd/A/TrQKBXPF1fse0/Hhg0g7weoVtC91ieBDsrkcZ4Y0GDQnl+E/wDl/LXr+HnSKzfr7easCsrZi+HvZVhkD19d0nhOLa14JAnQOttWqZxYi2VXw5qq4vCaDABiBcgkmBNtJstnG4gcZDAwQBAmJAAmpNTc6STCxuXafMctysLsOsWQAFpBF9KflaXM3Pff1SnCxNeq52O0rO7vyQONZub71vWbp2IBol4jULhDwFb2iGmsmZm19DqmObMekV729UkqSBwUcJNfb+KInPmmg7KAo1sC2RUX8kD3TFhSKdTU86q3OQ4saRZTauReBgFzg0XNB1NvVH4jweJgvdhYjSx7DDmuoWm5kbpYxIOZtKzSkHl0VcTjl7sznFxNSTJJPMk16ohXwpaHtzh2UGuWA6OUggHyQFUETnTdXE1bWm4mBc9dJ8io1U1GpxtWxMZzr/SAK1sBxw/lzSLxE18xeK36qMKWHiRSn1NVbRcwfsjC3eI4rC4HDYWNgULi4kxUyRqaxosjXI3YkgCLa1JPXp5IQO7LYRNRNM9yhypzGENzaTHnent6rA3FwMpgxYGhBoRI/bNYNRcWuhaEEomhT7NjXgAGA6g3Ak22JATcF5aZBgxFKUIg+yRhmiew1tXonU1s8N4J2K4taNKnRo3Xs/DvCWYRAyzu41PTuyx+BOGFhAuORhdL3m7j/q3vT16uB4g3FcGsHy7A1LSQJHr76r3ceK8T5+3H2nTdgBjjDdyRSpitJ6oeJwHNGcQDuTHqRSJTvEeMbhljWuqKujehqYtG/JFxvhxxcYOa8NDYcAb1mtaRUdhce7ny6SOY7E+FDHZSRR0OmLEAzUmvuFl48fKHYbhmExm1k0aZPp0XoPGX4HDsDXtBa8wYq4SYL+guvnvE4ZL3AtyvDsuYE1hxkPE+4rQKee5vyOvgvExHS0tFXfuEUqepE3oPssfjPhZFcoEiTBoDrE7ld9vBFgc4vzZjIikA3is6FcfxrjxlLBJGICJIoABWInlZdZ1tyOdnw4nC8QW0d+2wJ2/C6hw7d9/yuBE4TjMlrp8jf3XV8D49pa7DcJJEsMxEGvWmnPkulmIs/RcVggNFRJmRqNp0rJ9FidZdLFZ/Cw4jFz6i+Kz2M0PIz9kkhan6dI61172WfECi10gSIsdt+6Jbx/aJC5c7VyEQlucm4p0Sjhna9ufT39Fz1cgDes92VOcNJ9ov/Xuiw21FY57IC1OHVTRUTWRIrSam++6LMW+Y9iPrzQEfRVIERR0HqmM4ghrmw35okloLhlM/KbtnWLpRTAMf2ilLBVyqxJrQI576JmOczvlrSf2hthLvlbQAQfITSaICdgOZXOHHYtIEHnLTI9FNML7/AD9k7DbTqbd0p91RIM0E32HQDuyPBIHPlVEhtP4TCBIDnBorUgkCh0AN7eagArO1Osi/v7JoxDlykgNHzNFKkwNK2Gv3qstpNOmvotg0JbaoTWRHPuiBzqCltfyrYw37oik2aRTrqrwzBqAaEVnUXobi/kqw3cpmR+Efw6x3VRWhzW0M+QA5i+wj6LX4dgy6YsPc9lZg6kbG67vgWCPlJ1eJIMGBE9F2/pOd8s38+XLz3OM/208dL4c+cjGgWgATBp/3O0pfkV6jgfD/AIeHhY4Y6ACMQAS4DEIl0AScprTmsXDsGMQWCgc05Ts2R5mACvWue0tY0xDhSTEkaHmvb5e78Rz8fH6y4nBYbiHB4awRUkRB0BmxS/E8bBYcweSDQNYAQKAHUR0XP/VHDPdgnCwwCXuDX5RXK4gOg3oEDOAdhNc2ILCYETAcKGNrrwefq8yV6eOduOVx7szcwaRmtP1rXn5hDhcax2M74rD8PEyAugBzHhkFw/8AMtPYW7isAtlsnLEAVpG8rBh+D5jmIgF2WoOxJIJ2C8c6unvl0+Ie57G4OG0ScwY5pIENrLqRWnmY5nxP6iwuIYcgDso/cQ03/dWKW2X07hn4XBsOZ1YFAKxU19SuP4z4wcfBc5uERhyCHu/a9ocDAiZDoIovf4r/AHbjj1y+cO4MNZiuBzNawtc4ftLnAUBgVB9ZC4mBi5HNcNDP5XpP1T40cQuwRlyty1bRpIiSBtQe+6849lAea9mWzaj4+nq8TEBbQCCBWK919gsOJ0HVN4B4OE29o8gSK+gQ42XnztbovN1cbmM2IWiAWkETmrfaKU90rFcHCt5qSZkUgRHVG6pQvc3JEEOkyZoRSKbyDWdRSleVrrGPFgGlRNCkuW7i8JuVhDsxIOYQRlMmBOtK03WINk1pJvspWVProoxsnUz6km3WuiMsE8q/30Q0EdNNDWPsVpG1XFtilDGrZrNaztbyS2OMFogzWYrSYgkSPbmoYN+dfp7pZV4NFhcO5xaGguc4wGtBLidgAKzySoRtdFQTPpHQhDlpPqtWUQKRtWlq9a6eqZhYzQILA7mS4U6NKW5u/fcKiRsfIx9QVJEqNFCpzn3i6bRi0YPffdUDBX7owIpdBNYAnmIEdL669Al8Pi5SHCJG4BHKQRCJqoVYRMO6s4Ryh2hJAqNImlxcIsfDyktBDo/ybMHpKKFC8BMwwlBnkn0pHfsoI8pm86dynscRG481nw1rJLqkkm3kBA+iMGjwzMSu/wAHh/8A1w+ah+U9HZ6mK0y+64LAvZ/odrMQOwXnLLg5rqXFYINN76r1f0t9e7f4cfLPaYX4fxvw3B4p6TIBMnqATyXsvBOLZxOHWM4/deCBY0EHReV/Ungv/H1JHSQHEy0kisXGlCsHA/qJ/DMdh5pYTnD2Ag7RBiSDFJ9l6/JxO5vKeOrzcr37msJyth0Vihqf9cxT2+K/Dz58pxAWlsMILsO81kAwTc7r5r4P4y7/AJDsR05cwLqVbDrEyfmO01BPJetHihxMNpcZiQHE1dVeTy+Ox347lH/7h8d725RmBcQDqDUR6T5leX8c8b/4paXNOK6ZYC6GCsGYmTZbeM8T+Di3DYocw0vEj6rn8Z4Y7in/ABcPKZY4H5h8pMgOBmtz8tBZePjxznyT3+l9d7zn68zx36sx8R4z0wyZLBBkGAfmNTbuiw8ThltMNxcySACajLahtRe7f/6fZuHw3OxI4mlpMhtwKQf3TWtqwvJv+MC9uI18tMgYhnLF7gE02iaL6Pj9fvmPN3LMczhfDcTEdlY0udUxsBMn2QcThkNykGQTM6L2PgT3sdL2uLHNkkCLaAQARS/I3lee8fxHOJc5sNBgftsTrl1oKzqF19tuJv4ZwMtwmjWp9Sfsge5Hww+RoNyPc1M8qocV8nSwFBFu7rwdXbXaTCMUVodaGyW4c+hTnBLLU+raTpGhQYuBBIvF4/lNKWMUiYJEiKGKG4PJPq2sjwlvEX/KdibpKcOlvJtpshBvbrqOlU74dCZFI1E1mw1t9EghCopjJPr7BDPf2VqUpqotVAAbaV8lMyt5nv8ACAqVGOFdR1uOqLAw8xiQKXJgUE/aPRLNa15o2OiDSndRqsBOZFCIINfMW73RN91RA0pyumB1DTW9fTaLq5E2ox1Fo4fDzA6ZROpmoH3Hp0WcsI0Np8jZafiDKAAZ1M9aAbR5zNYotWDm9E3EfJkADkKJAGqdloDTvdSETcPELaih7lLzK2Ea7IpOwnV+y0McsbCni3JaJrZhuivp1pddTwDiMuKB/sIHXT1t5rhByex8Wor57vPU6T1zsx7rF8TxsoAe4FoyvDgHNLZmHCJvN+UELB4f8N5LJa1hEEPbmaC4UOG79zDIEi1DfQsDG/5GCXt//VgjGb/s2wf00KDAf8xzEiht/sbkAmM29t19WevXO8vLtnWV18fg+Ia5pZ8MkBzcbK3DOGMxzVblFCK6xuFy+IaQxxwcPEIdDsNrmv8AlFiWvo1wcYIiaRZE7iC1n/TexwI+ZmJQPbJPzzEiNzELQ3jHuZHEcTigglwbhNLZsWtDWGw3tUVIquF4rvOpXm+J4s4zQ3EeHYzpYzK8k0/bmAaQQaAEEWrqVlx/j8MwYGITh4ZcHua5ocSQRaRQSNrjVe08O4gNxGF4BlgdhZ2t+I15BBzZH1zAx+28BbOM+M52GXYXD4jyCASIymP2tzB1RUXFua3tnxjY814B46/CxMJz+KxMRjy5pw8rnOZEZT+35qEViteS6OHwGHiFzwMR1Glpxjm+JJ/10FRQ7aQuyzD4iJyYQeSZIxK1OpyVgHWbXqn5Rg4Zc4CsmGmgbN69T6rj3k+phz/bHxXDSz5bm22omu8/wvA+NGcQ4YiGmDHK69J4t+qC9pbhtyT/AJE1HQR7rygZU6krlf7Jqf8AO5AvKECR05+wVPd6q8TGGQAXkl21hl66+q4yu2EuKU5ysuSnOI1uuk6Hqt55pJKpxVZqfU/ZPs3qhqI8zbSdeiTCMPgdeQ9kuUXo4AoS1NxDJJAgaC8ckBU6QuwxlBmsmmwpBnnWnLmkuCeCgdGnvVBlKcfLkgCOFTxXsqVjwAJrJoaDUwiYygvJ5abj39EBbUhNYyZ2GvKYk+oVyJtXCIR37ac/ZUIUj63jvdXiNE15rX+h/MUVAqh391TXkKaqHtrb8wEZ+qThYhFjFI8jdPYyawYmCYoJty0PoVDCA7H8IgyTDQTy8pNtEIMHdSUMsO/hOa6l7adboBhGJpEkXFwJtfzQsxSPNaM0McmOdzlZmv8AumYddvYWE6pGOp4Xx78F7cTDMEeh3B3FbL1/DFvEnPg0xTGbDJqDEHIT+9pANJBHNeCwz/HO1lr4fFc0iCQdKxXQrt4fNeHHyca9U/w0ZoxA5p1BBBggTFRAnr7K+D4BwfOHitiCAHNsCZOUaGYqCFl/+TPc0MxxnDf8gBmp9eoIW3wzxjDPy/EY0WEgNIreXgyV7Z5+ep9/8c/TL9Ox4J4U9ry75Q3Zpif/ACcRUDQVhbMfDa11WkgERL3GPYmOU+S5GJxDohmPhkRSMkT6R3osr/Eg2M7wdxnYz2aps/bVzrPjHrcDiBkqZ5UpOkCy4/igZDiJEn5pJrvckD0XH4j9U4bQRhsk6EW85H5XluN47FxAXOccs2mkm1PJebvy8c/Xy6Tm1q8R4lmb/p6a2EjYLBj8QS4uP7iSSbVN7LN8cVmTSkGK6TSyT8bcT5ry9d3r7dJxg8R6S923qgLiLj1QPxINK023FfSfZT7KwRdT6pJchzbomGJNLawb0pz+iZTgE1rfld8wFqV+aumlJmqUHJpdmy0AH7ZrWsyb1EiwsBTeoml4nd/uhhE8Qfp00KW5UlELxsiJJVFOADkBHtdNxHXrQ+UpJCTCyqeSTJVqiFOKNxWQSETRRDMnzufJEyAeWqvkU3Cwi4gASTYAfZFlAaDMzIiogxQ7azTbRTGezOSwHLPyh0Exs4gAExtCRivkkwK+0qqmNOE74hHxHENa2AQASAJygCRqfIEnRZCqlUudXD8IbwK66feE9rjZZw7TT30/CMFc61NBkpg0pPL8wluaWmHAg7GiJ7uaJWo2uBJkkX0msU9UtyqCbD0RYcEGXQQKCD8xkUpakmuypogcfRMY+Fna/dMwz6ILXgPE1khP+MZr3FNFgw3J7gQATFbVB9f5WlTY3YeJTr3UJWNQmLIeF4rIQR9jfaQq4jHzEk1JJJO5NUdzYnn4o3PGltyK81QxeVdkjDxg0zQkEUIoRzr0Sxi0j3XD1x2+2tnGObUEgkEHmCIP3S3cQbaLK99aW073RYj4sQZGkG4qOoVy1rD3vB2n62t7pQEOh0itdxv5pOYzTyR47XA/MDWHVucwBB8wZ81QHx7mZ3fDzZJOTPGbLpMUnokufLYgU1it9/P2S/i8lXxaW86za2ycZQCtjJICAu9O/wAJhxBEAC8zWel4hXILQuKtmGTJGgk9JA+4VAa/0ifFYMjQ2MdFUiNHh4RdYEwJcRWG0HkK35hJxBWltOituIRYwqxcUuJJMkmSTUkm5J1VyBQCooQ5TGfJkeQNTHWOScAHlCHRXkb+nfRSULkKiOHvbyQpmCYMwHRWDaOfJX8MukiAJtP5QQtbPv7I8QEUIII0IiNdep9UpHBIJ6V5mY+h9Exknv6o8INzDNUTWDFNYJBjqQljvvRVJjqtWWTVRz52sBaLCNOnmqIruhU0w8PB0E0raIG25pX8oi0gToZAPMRP1HqkNKZNlzqsHmVygzH3r1THOGnfdFLCY+tajWDEqsI1GtagUp1Qhypj4VyDTsV4rAIqYE/tG388il59ETyCTlECtLwPultJBlOM0YTmwZmY+WLTIvyifOFbXA0n1p91nB2UiAZv5HrWUYWhr03kK/1KyMeY771RhyE2G9VTR2VQKJ2JMTtGg7upvJlCDzRuqSWgxfeBzMdKoIggnWtPPTSoVYb4U4rT+ILRGUzQTSIOovXr9Ehz0eK4uJLWhodJDRMACTALiTArros5KuJq3IIRsefPuqtotNAZgmg+lVeDQDEgRAr6+qFxrt9kJKJ5Fhbe08ztpRXIEBVuf/CqKd8lTVSVudpsoTNuvKmqLisHI7KS02q1wcLbgwkSlsF3RDKt2++2l0LiinBNZNvxOkDnySyoCrFQaileZqBAjXWux6KSFFiMLTBBBFwQQfdVa/45qQN6dFtZEWaJixp5SPSoCiizCGETOUEhoknZsgSeUkeoS1SiWGG0n6TTavP7IZUUU0oFp4fg3vY97Wksw8peRZoccoJ6mB5qKLccy35XyWDTTVQFRRcv0VeZRRRXEpKtp3UUVgWalL6n6R39EJdyCpRBSdD3qmsqOiiinCLPTSlLX1r3oocSZPP3PZVqLBTnTbZDIjnPlGqiimmKElADzhRREImisGkGCdkLjRRRXE1QdEg71g3Qgq1FUoM4jiM7sxDdKNAaKCLCNvvqlkib7TO+vvKiirWE1oJILgIB3MkaCN97JOk/2oosyVoe5H9qZvrdUohlKKlEFbvZUQooh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sp>
        <p:nvSpPr>
          <p:cNvPr id="18435" name="AutoShape 4" descr="data:image/jpeg;base64,/9j/4AAQSkZJRgABAQAAAQABAAD/2wCEAAkGBxQTEhUUExQWFhQXFhoYFRgXGBgYGhcXGBcYGhcaFxwYHCggHBolHRgXITEhJSkrLi4uFx8zODMsNygtLisBCgoKDg0OFxAQFywcHBwsLCwsLCwsLCwsLywsLCwsLCwsLCwsLCwsLCwsLCwsLCwsLCwsLCwsLCwsLCwsLCwsLP/AABEIAKgBLAMBIgACEQEDEQH/xAAbAAACAwEBAQAAAAAAAAAAAAACAwABBAUGB//EADkQAAEDAgQEBAUEAgEDBQAAAAEAAhEhMQMSQVEEYXHwBYGRoRMiscHRBjLh8UJSFCNicgcVFiQz/8QAGQEBAQEBAQEAAAAAAAAAAAAAAQIAAwQF/8QAIxEBAQEBAAIDAAEFAQAAAAAAAAERAgMSITFBYQQiMlGBE//aAAwDAQACEQMRAD8A+Lgbef3RW27hKaVa7yudjSzGIa5oMNdGYaHKZEpZ0VTUG6oK9GCCsIVa2jBAKZfRHhxrIpSKyefK6PintLiWtytJo2S6BtJqdUaSwyDBkeX2QFhuilNAEVNf4/hTcLOMJT4c3TmhTIpYoM7/AKVBl6LUxtIjmefdfVHxD3PJc85nQJJNSAAB7QPJTh1ia1NyqyxEGLY1MpECJtIn5p721VBmlt1ofihwbLQC0BvygAEDU7u56+SANVRFIyUivTTn9kp2GuiWCigwJ0r/AASU+o9nPxPmIoBAigvAueZSX4UGD5xp+V2HYALYrIHyjKIvLpNDuRfQLLi4M0a21aSaAVPShNtSjFTpzS1UW7LScJV8OFNXCy85s3+Ug1A0ty9ULGSRzMVoPVN+H0Uy11gecDT6qVFuZBjyVhk6iltKVPT+1YCZg4RcYAJOwFT6KpBaSR50103j3RYYbBkGSPlrEGRU0rSRFKmdIJuZzV4ZgggChFwCPMGhXSROhxMGA10ivMEiDsKjlN0px5fwnY75MxBMkgCAJOgig5JbGzPfX23WwCwMXKQ4Guu9aGJnTVC9hBr7KUmltJgmOZpVbuO41j8NjWsDS0EEiZeSZl3S1IoBrUzerLPhsc8KlYbOvfmodfsnWW10aaa6HlHdUsq59NFYdGjT1r9CjSBWCqaY2UAU6rBtTc307ndJamAp9hgk7BeJBINB/iYM6Ga2JHWNLpM6eatrqRot7DEPToiNqCu6jBJAJgE3M+phd/h8Thm8O6ZPET8hH7Q2odmF820Uruo78nr+KnOuA1qKFZ6bosNqdGLGkJrBqd67ndAByRNTowbm7I24U2qdo0A79EXxJAG3ID13804PrIAbsBOnVMqaz/DUy+9/JPBUyjVI0kN5eaIN177/AAmZZRNaggLbcwiB0/Pf9KZFGtTOkXkTm1vPSyricIT8tvcHVMca2hFjip31ERB1Ecl1mVzvw5z8NViPJi3yiBAA1Jruamp5CwC3Y+CQYIghZ3M5KeuXTntidhIH4cbbXBWvF27qlDCnzso9XT2ZcqYG1on4nDlpc11C0kGDIkGKEUPW1FbAW5iyTGsWBpJrS/vqmRrVcPgBzgC4NB1IJ+klZnNRlyqV0Qo4BuhxARQm1RHPotbeOxG4bsMOIw3kFzZoSLEjcLKSINAZsTpFZHf1U1UKaRIm2sd3V8RlzuyElknKXAAluhIEgGNAT1QFqjxQV/IUKArBPkK/QT7BQz+f5RYpE/KCBFJMm0GsC9dFirFfmM66nczf3HolFGCqIWCN2HX0/iVI5j+1O/wrAULWBsmtdFqU/g/dVTS2lp84TDhwBW9frQ+nuFhpZRgItI77/CMNreenRDaLDwHZc+UlgIBMGMxBIBO5yn0OyWGyY38vqtJHyCkVNa1+1OW6jOHJa5wiGxNQDWYgEyfK2qGZ2hPawROs06d/QoGhMm3f9qsGpfvzRsKoWAnU000r3sEcdeU7LYm0bG06I5E290IamMwpWAZRgV++iY1if8AmmUzOico2FYYiDPOlSCLSOqt7TV+5PmddI19wutwngDnQXghvJd/A/TrQKBXPF1fse0/Hhg0g7weoVtC91ieBDsrkcZ4Y0GDQnl+E/wDl/LXr+HnSKzfr7easCsrZi+HvZVhkD19d0nhOLa14JAnQOttWqZxYi2VXw5qq4vCaDABiBcgkmBNtJstnG4gcZDAwQBAmJAAmpNTc6STCxuXafMctysLsOsWQAFpBF9KflaXM3Pff1SnCxNeq52O0rO7vyQONZub71vWbp2IBol4jULhDwFb2iGmsmZm19DqmObMekV729UkqSBwUcJNfb+KInPmmg7KAo1sC2RUX8kD3TFhSKdTU86q3OQ4saRZTauReBgFzg0XNB1NvVH4jweJgvdhYjSx7DDmuoWm5kbpYxIOZtKzSkHl0VcTjl7sznFxNSTJJPMk16ohXwpaHtzh2UGuWA6OUggHyQFUETnTdXE1bWm4mBc9dJ8io1U1GpxtWxMZzr/SAK1sBxw/lzSLxE18xeK36qMKWHiRSn1NVbRcwfsjC3eI4rC4HDYWNgULi4kxUyRqaxosjXI3YkgCLa1JPXp5IQO7LYRNRNM9yhypzGENzaTHnent6rA3FwMpgxYGhBoRI/bNYNRcWuhaEEomhT7NjXgAGA6g3Ak22JATcF5aZBgxFKUIg+yRhmiew1tXonU1s8N4J2K4taNKnRo3Xs/DvCWYRAyzu41PTuyx+BOGFhAuORhdL3m7j/q3vT16uB4g3FcGsHy7A1LSQJHr76r3ceK8T5+3H2nTdgBjjDdyRSpitJ6oeJwHNGcQDuTHqRSJTvEeMbhljWuqKujehqYtG/JFxvhxxcYOa8NDYcAb1mtaRUdhce7ny6SOY7E+FDHZSRR0OmLEAzUmvuFl48fKHYbhmExm1k0aZPp0XoPGX4HDsDXtBa8wYq4SYL+guvnvE4ZL3AtyvDsuYE1hxkPE+4rQKee5vyOvgvExHS0tFXfuEUqepE3oPssfjPhZFcoEiTBoDrE7ld9vBFgc4vzZjIikA3is6FcfxrjxlLBJGICJIoABWInlZdZ1tyOdnw4nC8QW0d+2wJ2/C6hw7d9/yuBE4TjMlrp8jf3XV8D49pa7DcJJEsMxEGvWmnPkulmIs/RcVggNFRJmRqNp0rJ9FidZdLFZ/Cw4jFz6i+Kz2M0PIz9kkhan6dI61172WfECi10gSIsdt+6Jbx/aJC5c7VyEQlucm4p0Sjhna9ufT39Fz1cgDes92VOcNJ9ov/Xuiw21FY57IC1OHVTRUTWRIrSam++6LMW+Y9iPrzQEfRVIERR0HqmM4ghrmw35okloLhlM/KbtnWLpRTAMf2ilLBVyqxJrQI576JmOczvlrSf2hthLvlbQAQfITSaICdgOZXOHHYtIEHnLTI9FNML7/AD9k7DbTqbd0p91RIM0E32HQDuyPBIHPlVEhtP4TCBIDnBorUgkCh0AN7eagArO1Osi/v7JoxDlykgNHzNFKkwNK2Gv3qstpNOmvotg0JbaoTWRHPuiBzqCltfyrYw37oik2aRTrqrwzBqAaEVnUXobi/kqw3cpmR+Efw6x3VRWhzW0M+QA5i+wj6LX4dgy6YsPc9lZg6kbG67vgWCPlJ1eJIMGBE9F2/pOd8s38+XLz3OM/208dL4c+cjGgWgATBp/3O0pfkV6jgfD/AIeHhY4Y6ACMQAS4DEIl0AScprTmsXDsGMQWCgc05Ts2R5mACvWue0tY0xDhSTEkaHmvb5e78Rz8fH6y4nBYbiHB4awRUkRB0BmxS/E8bBYcweSDQNYAQKAHUR0XP/VHDPdgnCwwCXuDX5RXK4gOg3oEDOAdhNc2ILCYETAcKGNrrwefq8yV6eOduOVx7szcwaRmtP1rXn5hDhcax2M74rD8PEyAugBzHhkFw/8AMtPYW7isAtlsnLEAVpG8rBh+D5jmIgF2WoOxJIJ2C8c6unvl0+Ie57G4OG0ScwY5pIENrLqRWnmY5nxP6iwuIYcgDso/cQ03/dWKW2X07hn4XBsOZ1YFAKxU19SuP4z4wcfBc5uERhyCHu/a9ocDAiZDoIovf4r/AHbjj1y+cO4MNZiuBzNawtc4ftLnAUBgVB9ZC4mBi5HNcNDP5XpP1T40cQuwRlyty1bRpIiSBtQe+6849lAea9mWzaj4+nq8TEBbQCCBWK919gsOJ0HVN4B4OE29o8gSK+gQ42XnztbovN1cbmM2IWiAWkETmrfaKU90rFcHCt5qSZkUgRHVG6pQvc3JEEOkyZoRSKbyDWdRSleVrrGPFgGlRNCkuW7i8JuVhDsxIOYQRlMmBOtK03WINk1pJvspWVProoxsnUz6km3WuiMsE8q/30Q0EdNNDWPsVpG1XFtilDGrZrNaztbyS2OMFogzWYrSYgkSPbmoYN+dfp7pZV4NFhcO5xaGguc4wGtBLidgAKzySoRtdFQTPpHQhDlpPqtWUQKRtWlq9a6eqZhYzQILA7mS4U6NKW5u/fcKiRsfIx9QVJEqNFCpzn3i6bRi0YPffdUDBX7owIpdBNYAnmIEdL669Al8Pi5SHCJG4BHKQRCJqoVYRMO6s4Ryh2hJAqNImlxcIsfDyktBDo/ybMHpKKFC8BMwwlBnkn0pHfsoI8pm86dynscRG481nw1rJLqkkm3kBA+iMGjwzMSu/wAHh/8A1w+ah+U9HZ6mK0y+64LAvZ/odrMQOwXnLLg5rqXFYINN76r1f0t9e7f4cfLPaYX4fxvw3B4p6TIBMnqATyXsvBOLZxOHWM4/deCBY0EHReV/Ungv/H1JHSQHEy0kisXGlCsHA/qJ/DMdh5pYTnD2Ag7RBiSDFJ9l6/JxO5vKeOrzcr37msJyth0Vihqf9cxT2+K/Dz58pxAWlsMILsO81kAwTc7r5r4P4y7/AJDsR05cwLqVbDrEyfmO01BPJetHihxMNpcZiQHE1dVeTy+Ox347lH/7h8d725RmBcQDqDUR6T5leX8c8b/4paXNOK6ZYC6GCsGYmTZbeM8T+Di3DYocw0vEj6rn8Z4Y7in/ABcPKZY4H5h8pMgOBmtz8tBZePjxznyT3+l9d7zn68zx36sx8R4z0wyZLBBkGAfmNTbuiw8ThltMNxcySACajLahtRe7f/6fZuHw3OxI4mlpMhtwKQf3TWtqwvJv+MC9uI18tMgYhnLF7gE02iaL6Pj9fvmPN3LMczhfDcTEdlY0udUxsBMn2QcThkNykGQTM6L2PgT3sdL2uLHNkkCLaAQARS/I3lee8fxHOJc5sNBgftsTrl1oKzqF19tuJv4ZwMtwmjWp9Sfsge5Hww+RoNyPc1M8qocV8nSwFBFu7rwdXbXaTCMUVodaGyW4c+hTnBLLU+raTpGhQYuBBIvF4/lNKWMUiYJEiKGKG4PJPq2sjwlvEX/KdibpKcOlvJtpshBvbrqOlU74dCZFI1E1mw1t9EghCopjJPr7BDPf2VqUpqotVAAbaV8lMyt5nv8ACAqVGOFdR1uOqLAw8xiQKXJgUE/aPRLNa15o2OiDSndRqsBOZFCIINfMW73RN91RA0pyumB1DTW9fTaLq5E2ox1Fo4fDzA6ZROpmoH3Hp0WcsI0Np8jZafiDKAAZ1M9aAbR5zNYotWDm9E3EfJkADkKJAGqdloDTvdSETcPELaih7lLzK2Ea7IpOwnV+y0McsbCni3JaJrZhuivp1pddTwDiMuKB/sIHXT1t5rhByex8Wor57vPU6T1zsx7rF8TxsoAe4FoyvDgHNLZmHCJvN+UELB4f8N5LJa1hEEPbmaC4UOG79zDIEi1DfQsDG/5GCXt//VgjGb/s2wf00KDAf8xzEiht/sbkAmM29t19WevXO8vLtnWV18fg+Ia5pZ8MkBzcbK3DOGMxzVblFCK6xuFy+IaQxxwcPEIdDsNrmv8AlFiWvo1wcYIiaRZE7iC1n/TexwI+ZmJQPbJPzzEiNzELQ3jHuZHEcTigglwbhNLZsWtDWGw3tUVIquF4rvOpXm+J4s4zQ3EeHYzpYzK8k0/bmAaQQaAEEWrqVlx/j8MwYGITh4ZcHua5ocSQRaRQSNrjVe08O4gNxGF4BlgdhZ2t+I15BBzZH1zAx+28BbOM+M52GXYXD4jyCASIymP2tzB1RUXFua3tnxjY814B46/CxMJz+KxMRjy5pw8rnOZEZT+35qEViteS6OHwGHiFzwMR1Glpxjm+JJ/10FRQ7aQuyzD4iJyYQeSZIxK1OpyVgHWbXqn5Rg4Zc4CsmGmgbN69T6rj3k+phz/bHxXDSz5bm22omu8/wvA+NGcQ4YiGmDHK69J4t+qC9pbhtyT/AJE1HQR7rygZU6krlf7Jqf8AO5AvKECR05+wVPd6q8TGGQAXkl21hl66+q4yu2EuKU5ysuSnOI1uuk6Hqt55pJKpxVZqfU/ZPs3qhqI8zbSdeiTCMPgdeQ9kuUXo4AoS1NxDJJAgaC8ckBU6QuwxlBmsmmwpBnnWnLmkuCeCgdGnvVBlKcfLkgCOFTxXsqVjwAJrJoaDUwiYygvJ5abj39EBbUhNYyZ2GvKYk+oVyJtXCIR37ac/ZUIUj63jvdXiNE15rX+h/MUVAqh391TXkKaqHtrb8wEZ+qThYhFjFI8jdPYyawYmCYoJty0PoVDCA7H8IgyTDQTy8pNtEIMHdSUMsO/hOa6l7adboBhGJpEkXFwJtfzQsxSPNaM0McmOdzlZmv8AumYddvYWE6pGOp4Xx78F7cTDMEeh3B3FbL1/DFvEnPg0xTGbDJqDEHIT+9pANJBHNeCwz/HO1lr4fFc0iCQdKxXQrt4fNeHHyca9U/w0ZoxA5p1BBBggTFRAnr7K+D4BwfOHitiCAHNsCZOUaGYqCFl/+TPc0MxxnDf8gBmp9eoIW3wzxjDPy/EY0WEgNIreXgyV7Z5+ep9/8c/TL9Ox4J4U9ry75Q3Zpif/ACcRUDQVhbMfDa11WkgERL3GPYmOU+S5GJxDohmPhkRSMkT6R3osr/Eg2M7wdxnYz2aps/bVzrPjHrcDiBkqZ5UpOkCy4/igZDiJEn5pJrvckD0XH4j9U4bQRhsk6EW85H5XluN47FxAXOccs2mkm1PJebvy8c/Xy6Tm1q8R4lmb/p6a2EjYLBj8QS4uP7iSSbVN7LN8cVmTSkGK6TSyT8bcT5ry9d3r7dJxg8R6S923qgLiLj1QPxINK023FfSfZT7KwRdT6pJchzbomGJNLawb0pz+iZTgE1rfld8wFqV+aumlJmqUHJpdmy0AH7ZrWsyb1EiwsBTeoml4nd/uhhE8Qfp00KW5UlELxsiJJVFOADkBHtdNxHXrQ+UpJCTCyqeSTJVqiFOKNxWQSETRRDMnzufJEyAeWqvkU3Cwi4gASTYAfZFlAaDMzIiogxQ7azTbRTGezOSwHLPyh0Exs4gAExtCRivkkwK+0qqmNOE74hHxHENa2AQASAJygCRqfIEnRZCqlUudXD8IbwK66feE9rjZZw7TT30/CMFc61NBkpg0pPL8wluaWmHAg7GiJ7uaJWo2uBJkkX0msU9UtyqCbD0RYcEGXQQKCD8xkUpakmuypogcfRMY+Fna/dMwz6ILXgPE1khP+MZr3FNFgw3J7gQATFbVB9f5WlTY3YeJTr3UJWNQmLIeF4rIQR9jfaQq4jHzEk1JJJO5NUdzYnn4o3PGltyK81QxeVdkjDxg0zQkEUIoRzr0Sxi0j3XD1x2+2tnGObUEgkEHmCIP3S3cQbaLK99aW073RYj4sQZGkG4qOoVy1rD3vB2n62t7pQEOh0itdxv5pOYzTyR47XA/MDWHVucwBB8wZ81QHx7mZ3fDzZJOTPGbLpMUnokufLYgU1it9/P2S/i8lXxaW86za2ycZQCtjJICAu9O/wAJhxBEAC8zWel4hXILQuKtmGTJGgk9JA+4VAa/0ifFYMjQ2MdFUiNHh4RdYEwJcRWG0HkK35hJxBWltOituIRYwqxcUuJJMkmSTUkm5J1VyBQCooQ5TGfJkeQNTHWOScAHlCHRXkb+nfRSULkKiOHvbyQpmCYMwHRWDaOfJX8MukiAJtP5QQtbPv7I8QEUIII0IiNdep9UpHBIJ6V5mY+h9Exknv6o8INzDNUTWDFNYJBjqQljvvRVJjqtWWTVRz52sBaLCNOnmqIruhU0w8PB0E0raIG25pX8oi0gToZAPMRP1HqkNKZNlzqsHmVygzH3r1THOGnfdFLCY+tajWDEqsI1GtagUp1Qhypj4VyDTsV4rAIqYE/tG388il59ETyCTlECtLwPultJBlOM0YTmwZmY+WLTIvyifOFbXA0n1p91nB2UiAZv5HrWUYWhr03kK/1KyMeY771RhyE2G9VTR2VQKJ2JMTtGg7upvJlCDzRuqSWgxfeBzMdKoIggnWtPPTSoVYb4U4rT+ILRGUzQTSIOovXr9Ehz0eK4uJLWhodJDRMACTALiTArros5KuJq3IIRsefPuqtotNAZgmg+lVeDQDEgRAr6+qFxrt9kJKJ5Fhbe08ztpRXIEBVuf/CqKd8lTVSVudpsoTNuvKmqLisHI7KS02q1wcLbgwkSlsF3RDKt2++2l0LiinBNZNvxOkDnySyoCrFQaileZqBAjXWux6KSFFiMLTBBBFwQQfdVa/45qQN6dFtZEWaJixp5SPSoCiizCGETOUEhoknZsgSeUkeoS1SiWGG0n6TTavP7IZUUU0oFp4fg3vY97Wksw8peRZoccoJ6mB5qKLccy35XyWDTTVQFRRcv0VeZRRRXEpKtp3UUVgWalL6n6R39EJdyCpRBSdD3qmsqOiiinCLPTSlLX1r3oocSZPP3PZVqLBTnTbZDIjnPlGqiimmKElADzhRREImisGkGCdkLjRRRXE1QdEg71g3Qgq1FUoM4jiM7sxDdKNAaKCLCNvvqlkib7TO+vvKiirWE1oJILgIB3MkaCN97JOk/2oosyVoe5H9qZvrdUohlKKlEFbvZUQooh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pic>
        <p:nvPicPr>
          <p:cNvPr id="18436" name="Picture 6" descr="http://rosalienebacchus.files.wordpress.com/2012/04/planet-earth-from-space.jpg?w=529&amp;h=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8138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File:Mount Ru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70080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media.nola.com/news_impact/photo/deep-sea-volcano-plumejpg-e7142d8822e9497e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188" y="1700808"/>
            <a:ext cx="27843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www.smate.wwu.edu/teched/geology/GeoHaz/eq-creep/eq-creep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3964" y="4797152"/>
            <a:ext cx="270253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8" name="Picture 16" descr="http://static.environmentalgraffiti.com/sites/default/files/images/http-inlinethumb20.webshots.com-35603-2929928520102347975S600x600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3574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Thinking about continents…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4537075" cy="5141913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1596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Cartographer Abraham </a:t>
            </a:r>
            <a:r>
              <a:rPr lang="en-US" dirty="0" err="1" smtClean="0"/>
              <a:t>Ortelius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Questioned idea that continents have always been where they are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1620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English scientist Francis Bacon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Noticed the puzzle piece nature of Africa and South America</a:t>
            </a: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4859338" y="2276475"/>
            <a:ext cx="3960812" cy="2952750"/>
            <a:chOff x="3758964" y="2403325"/>
            <a:chExt cx="5112568" cy="3528392"/>
          </a:xfrm>
        </p:grpSpPr>
        <p:pic>
          <p:nvPicPr>
            <p:cNvPr id="4" name="Picture 2" descr="http://www.britishempire.co.uk/images3/worldmap1911.jpg"/>
            <p:cNvPicPr>
              <a:picLocks noChangeAspect="1" noChangeArrowheads="1"/>
            </p:cNvPicPr>
            <p:nvPr/>
          </p:nvPicPr>
          <p:blipFill>
            <a:blip r:embed="rId2"/>
            <a:srcRect l="51664" t="38665" r="12046" b="8707"/>
            <a:stretch>
              <a:fillRect/>
            </a:stretch>
          </p:blipFill>
          <p:spPr bwMode="auto">
            <a:xfrm>
              <a:off x="3758964" y="2403325"/>
              <a:ext cx="5112568" cy="35283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9461" name="Group 4"/>
            <p:cNvGrpSpPr>
              <a:grpSpLocks/>
            </p:cNvGrpSpPr>
            <p:nvPr/>
          </p:nvGrpSpPr>
          <p:grpSpPr bwMode="auto">
            <a:xfrm rot="-675316">
              <a:off x="5553074" y="4302233"/>
              <a:ext cx="1753513" cy="54728"/>
              <a:chOff x="3759019" y="4891140"/>
              <a:chExt cx="1753513" cy="5472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3758164" y="4889753"/>
                <a:ext cx="690555" cy="55012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4906099" y="4889683"/>
                <a:ext cx="604493" cy="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53400" cy="990600"/>
          </a:xfrm>
        </p:spPr>
        <p:txBody>
          <a:bodyPr/>
          <a:lstStyle/>
          <a:p>
            <a:pPr algn="ctr"/>
            <a:r>
              <a:rPr lang="en-CA" smtClean="0"/>
              <a:t>Continental Drift Theory</a:t>
            </a:r>
          </a:p>
        </p:txBody>
      </p:sp>
      <p:sp>
        <p:nvSpPr>
          <p:cNvPr id="20482" name="AutoShape 4" descr="data:image/jpeg;base64,/9j/4AAQSkZJRgABAQAAAQABAAD/2wCEAAkGBhQSERQUEhQWFBUWFxcUFxgYFxcYHBgYFxgXHBoXGBgXHSceHBojGRUUHy8gJCcqLCwsFx8xNTAqNSYrLCkBCQoKDgwOGg8PGi0kHyQsLCwuMCwsLCwsLCksLCwsLCwsLCwsLCwsLCwsLCwsLCwpLCwsLCwsLCwsLCwpLCwsLP/AABEIAL8BBwMBIgACEQEDEQH/xAAaAAABBQEAAAAAAAAAAAAAAAABAAIDBAUG/8QAQhAAAgECAwUGBAIHBgYDAAAAAQIRAAMSITEEBUFRYRMiMnGBkQahsdFCwSNSYnKS4fAUFTOCssIWQ6LS4vEkU5P/xAAaAQABBQEAAAAAAAAAAAAAAAAFAAECAwQG/8QAKBEAAgICAgEEAgMAAwAAAAAAAAECAwQREiExEyJBUQUyFGGBI3GR/9oADAMBAAIRAxEAPwDlKMUYpAUIDgqcopRRpCFFKnAUQtOM2KKEVNZ2csYUFj04eZ0FaVncWmNvML/3H7VbCqUvBkuy66v2ZkVPs+wu5hUYmJ0jLn3oretbAiFcKgGddToeJzqw9oHX0OhHkeFX/wAXrz2D3+U76XRiH4fvZd1evezHpRTcZM98CMiMJy945102x3Cy55kSpPOMppbXsuISoGMRB0noTy1rBXaoz42I1WSsnDlWzmhuI/rj+E/emNuN+BU+pH5VtWmlZ5/enmi/oQaA/wDOuT8nN3N23B+Anyg/QzVYiDHHlofausFQNaVmYMoYQpzE8x+VVyxV8M01/k5r9kcxFAit65uBWYBGKSCc+8Mo0znjz4Vnbfut7XiEr+sMx68vWh9iUJcX5DFGRG2PJFGkafFNNRNI2KbFPNCkONFCnRQphDYpUTSikIbQpxpYacQ2gRTwKaRSGG0jTsNCkMNNKjFGnESinCgBTopDApyihFPUaACScgBqT0qSRGUkltiFaWw7oLAF5VeA0Y+fIfPyqxu3d2BiXgsACOSzimOsAZ1pmt1VGu5ALKz3L21/+gtWQoAUADkKdVu5u+DhLoGBAKyZWSOJEGJzgmM+RqHbNmNoAv3SS3dOowmJI8wQOcGtSa+AW1J9srue8o6H8vvTyxkACSdB+Z5DrUFi6HuKFhss+gLJmeQiuj2/BaW6XVbcXAqsFw4s27uQ70KAekdayZOSq1qPbNeNiux7fgo7NYwqBrH1JzobZfwjLxHIfmY6DOqv9+2p8R9j9qbtO0q7IVYHJhkecGI9D7UIpj6lq5fIZv5V1NpeCO0kADllToplt9Ryz4ZgkicvI+1PrpI610czLe+xVGPH5r9D/OnkU7ZbGO9bUmAxwk8sTKJp30Mh+zf4i/ut9UrQK1GvZOr3OzCrauYGAdw4AYqcU5SSJBBGmYqzf2fBC4g5AktBEhs1y/dKz1JoDnQ93NfIewpajwfwc9vL4bVpa1Ct+r+E+X6p8sunGucuWypIIKkZEHUV39Z++N3i6onI4lAYaiTEeWmVZIWtdMJRk0cYRQirG27G1p8DjPUEaMOY+3Cq5rSnsvT2CgaMUIpyQKBoxQNIQqE0qRFIYFI0ppTSEChRNKnGG0aGGlSEWQKIoCnCpJEWxR/Xnwre3Zu3AMTeMj+Ecp58zVTdO7y36QkiPBpnzbMHyHrWv2XMt/ER9IohRVr3MAZ2VyfCL6FbHeb/AC/T+dSzVZLK4mynTXPh1qRbK8FHsK1gpmjf34IuiADcUlpudwERL4YmZGk8TXP723+t5sRUE4UWWaT3VVZAEQThnjrWvsFpWxSB3ssOXhkgH1OIzUT/AA3bOhYexoLkZHvcV4OgwqYKPKa7MXZbN/aCezDOqgCFgAE6KBkCTGgzyoXbV1iMWNjga4MRJhFnEwk5KMJnyrp9h3Xbwrbd/wDDuG9mrENjAX8DAh17PIyB3qk2nYAbV22jwGukpKyRaYlmTETMFltE55leprI7EEFZp6SOI7Ucx70be04WDAiQZ1+X1rU2v4fZBMqeEZyZ5ZVQTYXbIIRwkiI96vqTk9xHturUWpNFvZt4KVOYAyLGcJxSMu6Jg5meGdXLO87ZOHEMWnQkakHSNahCJbSYyDMSIEQGKrrqxIBxE5RVZNstq2JbUHh3ufTQeetFI2peWc66HY3xT/w2O2X9Ye4pj3FOUjQjUdKi2PbluSIIIzP/ALqw4AImIzrSpJraMTg4S0/JQv7RtN0rs/bPflZwYsjGeefejCTLUza9s2m08XWcNAPezkaA8iMoy5V0G4rSFmZwApxgGJOdsoTlnE5elU97fDalLaWSrC2G1EeJpgSNB1jU0BvnFza+DpsR6gtosbt23FaUxjusHOHELbELMG2rLF0GM4YEQRBiqlvf1u4AD3WxJkdD3hoazu22iynZjEqgMB3VJUN4gjwSs8cJFYt21lx1HE8xzqjhFmv0/J3O8d3reTCddVMaHmK4zatla25RhBHzHAjoa6X4ea41syzQphZAOXtJHrR33ux7qSMJdcxqsjivHXhnrUYS4vTIb4vRyRoU6mmtRfsFNanGgRSEMiiaVKkIEUIo0qQgRQozQJpCETRpppU4xZFT7Ls+N1Xnr5DX7etQgVtbj2aFLnVsh+6D+Zn2FaaYcpGDMu9Ot/ZpKI0yFGjTWNFUcuyEeM+S/VqkcGDh1jLzph8Y6qfkR9zUrmFJ5An5Un4H+SXdFjDi8lUnqAZ9MwPStKKZs9rCoAHD+vnNSRXL3S5zbOnqjwgkyJbZxsYMYVExlMvlPOnhxzFYu896doZN82lS01prIxyXBcZCMBDyJYmRHQVzKsRplU1j7W9kfWOy2/J1JzBBjoZzy6ggf+6hk64Ww8SRHyOcdYrmv7wuSDjaV0zmJ86kG97p1uMV458OOnSa30znXFQWjDbVCyTmzcs2O0JD+EAYuGQ+74jPIeVVds3Un/KcEzEeKOZkcBPGm7w2Es2LGETD3pPInONNDUG3OLCKqHxyS3OAPyPsDVk6G5cm+kRqynCPGHlmhs+xra0JJaBnmSROgA86m2a32xUgQgJknUldVA8xBPtzEG6d6pii4q23gQQciDwP6rdDW7lIjLU+/H51RflSiuEVospxVJ85PbOb2vf11brAQACRhI4DrrnW/u/a+1th4ieHl+VPu7EjHEyqTzIBqVRFDZzjJdIJRi0Cq207Kvd7qziGcDqfyq3UN3xIOpb2BH+4VWibZLFA06lTCOT+JtgCOHGj6/vDj6j6VikV3e9Ng7a2yaHVTyYafbyJrhSPT8jWyqW1otg/gYaFOimxVpYNpU6KEUhxtJhSikaQwKUUqVIQKVKlTjFoKTAGpIUeZyH1rqrdoKAo0AAHoKwd1W5ur0Bb8v8Ad8q3yKJ4sdLZzn5Kzc1H6EaApUq2AsjunNT1j3B/OKmiq99wVIXvHURnmMx8wKetwsARABzBOfy/nUW0Oky/sm0RZBOqgg+a5fOKrsxyxO0/vEewBimCxzJzz5T7RNFbQGgHt+dZKsWEG352a7cqU0kutHOb2/xuJLLnA1YQCRGsxOXOmrsFw6W2+Q+prpBu83LiFQWZcURyIzJ6ae9Z29rt5XwhXQD9kyfPl5VGdcIeWW122WdRRn/3NcYZqBnkCR9Qauf3ZcZQWCF8Qz4YeIMAT6iqDs7gyXYDXUgdTwFMs32RgymCP6gjiKirK14Jyrsfyam9bYws5EMQqHMGFxjQTrMVlbVtRbCIOFBhTSYyzMHXL0q3Z2Q32LyAcUMCD3chGE8cuGVTX9xsM1bFpAIg55azFWT5SW4+Cutwg9SfZkY9dfYmus3jvG5Ye6iWVFm0QqOQc1xABsZPfxjvQNPSsG1uq4xhVnIHUaEAzn7elG3uy4wEEZgFVk6mT5DIZn61jdfLe/g1+olpmn/xaf8A6x/EftSX4sM52xHQ1Qb4duz4AfVfvTrXw+zEKpCkAYwTMHSeMyM6p9KvTZd6s00jrdl2kXEDLoRQ1ueS/wCo/wDh86g2LZjaRUEMB/lOfnI+Yo7JtKnExlcTGJyyWF10Oak5HjWFx7ejXy+y3RpUpqGiWxTXF7+2bBffk0XB/m8Q/iBPrXaGuf8Aiux3bb8mKnyYT9VHvVlPUiafZzUU0040DWwvG0DRNNNIcFKiRQpCAKVKKUUhgGlRNCkMbu4k7znkFHuSfyFazsBrWXuQGHiPEM/TgK01tAdTzOtGaP0RyeY93SGyTwgddfYUBZnXPz09tKlipNns4nVZjEwWeUmJq4yEFxe6R0/r0q7uWzbVhiXEAUaDn3DmIB4eIR0qrv28qqcFt+6+EkmQRmO/l3TIGnUUN2bwNxRcYQVOB44qYOL0PymhebN9aCuFDptm1tOxdwi5fN3vYh3jpBk8MA07v2Fc2N5piwqWYExJCj2Ij5xXUrsrFZCmPL6cxWUu4bQfEAdZicp8qw1ZUoPbZssxozWtDNnvIA+IjDhIbEhcZEEhkBDAwOGYMVLvne2C5CiRCmWkcOAJJiRxJqHbd1sxJxFg0gjIHDn3dYjM9avbqvs1sh1IYFVLoFLiMQIKuCGQmJwnWJgVdkTVyUl/pTRB0tp/4M3TvvuwzpbGMlu8ysFIWSFhhcyBGHmOs1lLvk/qLUO8Nnw3HghxibNFOHInQCYHIfWrm79nQ2rZNk3S95rZjtAQoFvTCQAe+TJBrJxNW9dkH9uViG8LaEGYOeRkDUZ8Kl1GYyI1HeWOOY09YrN2lAlx1EkKzKDEyAxAOXMCaOy7cbbSJHMEEAjrNaq8mda0u0ZrMeFj2/JomyPSAMiYI4AgZEU2yPFymP4YH1Bq5eClcakCRiKkjzPrAqpYWFE6xnwz1OR6zRSi6Fq2vIMvpnV0/A/COQ+n060FEaSDBEjrmfnTqFX8IvyihTkvDFd211UkGTwkDU5Ae5FJXMAFico5fIVAe88cFz/zHQegn3FTGoKitPaiibvsa05MZ2ZGjMvkcvando6mQW9DP/S0j2zpTRJqTpg+tIZXWLvbJk3ixGWFueq/LP2qnvq6z2GmMobKfwkGpTbnoeY1/nVbeVwizcxD8DZjy4jh9PKqHiVLtI015draWznmFNanmmMKGM6heBpoGnGgaYkMpRRmkaYcbRpAUopCBQp1KnGNrc6wHZcyCJH6yxp58R/OthXBAIzB0rJ3C/eccwp9ifuK0HGDP8JMnoTxHSdffnRij9EcpmLV0kTGkPKlRq8xEm2bWzqouEuqkGGPoSeZgnM1fsbMqLhUADlWayyI9Kks7TckKgN1o8Md6BxJGQ9qGZuPKepRCeFkRh7ZF3at6WrVtRcxyiYFUCcYGLD3py5GeU8ay91b/a6+DAJiQQYGXP8AlWlvDdJcfpFkrBAIhc+B5g6SehFDYNltqMVtQJ9+oPHI8OlCdx4+Owsk99Pol7Jj4m9Fy+ev0qltEW2YKIZ4IMSYyDmTyEa8WrU2lDbUswgD+hWJvC6bhEAgAZ5fhbJmPIAQRzINWU1vluS6K7rFx1F9mhuu3FscMyR5EmPlFWmEgiSAdQCRPnBqXZdnxGNAK0uxERAioquVjchStjWlHycyu57caH3NR7Ru22oUwfGgzJ/EwEfOtJRUO3WMaEThzVgeRUgj6VUv20y1647RNf2IuqiBDECDyGZ9O7HrWbvDYwCGWVnIxp0yOXCMudG1vq4WOaMAuEMEZdYJ1OeUZ9Khv3GYjEcgdAIH86K0Y84yjKPgF3ZEZRlGXkhxMNRPUfY/eg9/uyMzMAdTwPL7VMTVUWw5x55ZKR826+vDzosCiW1bwiNeJPMnU+9OqM3Cvi05/flUoqQzAKRNKlTjD1qlvDvW7nFVVvVgD8h9fKrJJPdB/eI4eXU/KoN5wthwMhAUepAqE37WXVL3o5400040KBs7GIyhTjTSKiSGmlFKjFMONpUaUUhApUaVIRp7puReXqCvvmPmtb7CuVDkZjUEEeYM11SXAwBGhAI8jRTFltaOc/J16mpfZBGD9z/T/wCP08tJlM+VOqtdBXwccyOXNhOU9OJ9a1gryTPc4LrxPAfz6VZ2LCFuoWw9ohTHBMHEp70ZwcMGOelVdnYR3dOPOes5z51IaZra0OpcWdLZ2i29ohXQEqk/4mHEGYkLiBYDTUDyFUtnslHNwCV/EBz/AFxzjiOWeozobqPfZeeFv9p+i+9bW9X7Oy2GQclBBiCxgGfOgao1a4/Qad//ABJ/ZU33tikBFOIzjkQQBGXvM+nlV61u8HtVW2uEeFsLS4CrL49DMnImPauTci1LEwmbNPA6lp5Hj7866bc9huxQZoCMRGjFmzP7oz8/Ktl9XsUTJRZqTkXRbFoupBWHYAQTIB7scT3cNHt+SsfQD/UQaSqcaKNG7scA2ZBk8xik9BUW8dowwlsozkMTnGEKpMkeIyAY4Za1TGPwiyT29sxn2zCJKtrH4TmTpk1UNo28sDMqseGMz5zz5D3o4i0FiMtANB18+v8AOo7uZC+p8hoPU/Q1dRiKPul5IX5bfth4DaSBnrqfM5n50WOYpuAjw+3D05fSob1zFkuRGZyzXmI/WI09+UkAf5Dd7xwjT8R/2jrz5etSxStqABGnCkTUkMxtR+Hqv0/l9PLSUUGNOMGaiZyTC68TwX7np79YVYkwMkOh/JeQPA+3CrltQBAyFIfwG1bCiB/XU1n79uwir+s0+iifqVrSNYO+L2K6RwQBfU5n6qPSs98uMGbMKHO5f12USaaaJpRQhnUoZQp1CmJDaVGKaaQ4KUUqIpCBSozSpCJxWxuTaZUodVzH7p+xke1YoNT7HtOB1bgMj5HX8j6VoonxkYM2n1a3ryjo2eBJyAzNCyDqdTw5DgKbczIGo8R8hp7mPQGpRRY5fWhr2QTIyPMfQ8x5003CPEMuYz9xqKloTSGFZvQyODlIE9Gy+pU+lXt77Rja1IEjGZ9v5VmXbAzIyOuWUkaSNDpxqXeG0MAr5OuYlcs2iJB0zAGvGsNycboy+zfTqVMl8oKN3gREKQc9CQZjy/rhWns++ez/AAHBPhU4sP7uQMccPtGlZmyLPdUMSBJGEz1OlWNn2cvnJVekSepnQdNfKp3yritzK6IWSeoo1P8AiVQ6m3BXPEzBuGqqoAJJ0zj5U3dG8mvZYWwAtiLvJlkZITugAd7EIEe9Zl/dGptsQSO8G7yt5zmDGU/I1Uu7GFM6GcLK4A00II5c8+sRWON1b8M2uixJ7R0G0butpZYhdBOIwW5nOPlWZu3ZA6u7SYwwogEs7BUWTkBJzP3qPt7iKqOGFsjNXERyCmJOY8MkRUu5bjYy8xagoViceYJxBhAGmWvHLKtTn6cNtmNV+pPSQ/eGwYEJGJO+i97CcmRmMFZDEFdRl9Ky1CrmsHnnJPM9TXcrvIRHcjKAVAAgQAAIgAVR2i5YYHEUbnGZ/wCnMGoxyfslLH+jmEHLMHPy/wDeZqPab2AYokA59BBz+nvU+07IpNwWwQo8JcwFDcQD3sswJ0jKqb2cYGM6nCdQozIkDjwzPnFXwyIzT18FcseUGt/JJ/aJ8He6jT1P2zomzObGenCfLj608WOzJQaCCs5909T1B+VOq6E1OKkiiyLhJxGMsg/160bLyM9Rkf6+dOFRsYYHnkfPUfn8qm2QSH37+BCx0Anz5D1NczJ1OZJJPmSSfmTXX2FtvavlrB2hrXYkIrXF8bMP+XmTAmM+FU725rVvbNrt4e1Szbd0UswlgqMAShBMYiNeFDMq3cuP0HPx0FCLk/LOZNWt1rbN60L2Vs3Ex8O5iGKTyia6BPhNbqLdX9D2gIFs54XUEnEbjhwpAUiAx706CkfgoCSLpKKpZzhtjMYMlxXAAf0mj4SI61j2E3bHWiH4jsXAtv8AtNuxabtGH6IKHNvL8Kd0oPwk51oX91l2uqyWRs+Z2bD2aG4RJtpbuDvEuB3sU8dDFUdo+GbVpbyvcZ7i2XugKgCjBe7MGS0mcJyjIHmKqbu+GhesrcDHGz4cIQGFxopbNgzeKe6CBEEjgxDrXk19l+ELLg4iVJUBlDgmzcKYsJOmpQAkmSSIkTXNfENtRfYIAFw2jCxEmzbJ0/aJ9ZrbvfBqJBe6wQ9kFi2jNN249uDhuYYBUHInI86ns/BdsB0d27QG0cYQ4FVjckKcXeJCAGQAvPI04ozUXtvZxcUorsG+DreDxXA3aSGwq02uw7SFCuQzGCAQc6rJ8JoVT9I4a9j7JTbGWC0t39KcXdMNGU8DSLfWictNKuh+JfhcbKisLmM4zbYQuoUNiXCx7vDODplnSpFkZqS2jDBpwNRinA06JM19ybTBKE5/h8h+H0zPkela5rk8XLIzMjgeBrf3ft/aAg+Ia9eoolj27XFnO5+K4P1I+C5NI0IoVrBQZqK5bzEZSwnrAJzByOnEUxbxBIYHIAzBjOeXDIe9E7QDhKnF3gO6MUTlnGQ14mq5Sg12XRjNPo2NxqAxUlYI0ZikwwYAMpGGImNIFbW1WrDEnuMIYsSB2hfPCVaASJw5iNDOtV9j3ODfw4FC27gWTcONhOEMVjDBDTlHtrNc2MNkTH7oj6zQrIirJbiwlRL046khr9la7WHUBw+HvYssdsqBimDAaAPrFZ/xEwvI8RncuAd1e8pjBC4c5JMEkHOp727+zzXPqcz6nWqds4iG/CPD1/a+oHTzrBLcX2EIpSW0y3adC1xIzPfDO5cYsLBWUMMKr3rggg54Zyp9rabKEIzDF3zGSI1w27ALCVKx3XAyieQgiiymAR4gDHUHUeuXqBUG3w9sECe8pz84M+hYVdXY5SUZeGVWVJRco+UWriWnZmQAjEYmWjP9vMdMhwqQCKyNm7jiCQGhTxz/AA65xmRl0rRLMOAbyyPzy+dQyKnVPiSx7VZDY2+gZsJEhlYHrBX/ALjWbtVhlEGCCY4yV4k6QQPP51eO0DGJBWFOo5lYzEj8JqpfvY3MEELkI5kCT+XvWjD58+K8fJTmKHDk/PwQtczEmSCVz1KkSCfIgipaZ2QxTGcRPTlTpo3CHBaQEsnze2E1W3jewoTxywj9oZj0kZ9Kmu3QqljoMz/XOuf2razcaTlwA5D71XdaoL+zRiYzul/Q7Z943bZYpcdC3iKsy4vPCetMs7Y6NjR2Vs+8GIOeuYzzqFqFCW9nTxgktHQfDpa/edLl+4odGJi4Fa8wgLbxXDhkgnNuAI41c/sVz+3JY7XaQFRmTE4W4sWmfCrSUzK4cQyPpVH4YssouXjct27UCy/aWzdW4bmfZ9mubZLJ5Zda1m3Zfu3jdF6yezxWHKL+js2exeHAB8BQsOjZVAom/cypt/w3cRkK3jb7RVtgXrhLYrhf9DitAqQQMU5L3xOdRbDuO+CbIvQ5U3OwS4wcPgL25UgLMqs4SSsrMZU7c+2XOwtl7ltLasEsh7JunGpL41VdMPa+LqBBigb22MTaRFuMyMpuKFxXLYxWZ7SRIEkA5HSdKQ25eNlS3st+/feyb5dkxOxL3XBNsicIClmYHQBeBIyE1o7BuDaWKYr7dmL622wXLkqWu4cayMOLEZ1xZyRnVMbNtfaveNlGZgA2LsyryJBWG77nsy36MkyD1q6u+t4OxGBCyEMxKoMOErdWWZgoUSG8jnNIdt/GjI30LlprZ7d3N21avscTyGMxMxMRkdR0rMubfcJxG45MkyWYmSACZnUgAHoK0N+bJtChDtCBcAFkEFCcgWVXwMYOEyJiRnnrWMaSL4LonvbY7hQ7uwUQoZiwUcgCcqVV1NKnJklIUBRFIkOpyuQZBII0IqOadNST09kJRUlpm7sO1rc1JDcsRz6rzFW+xHX+JvvXMg/1/XGtXYt8fhufxf8Ady89PKiFWQn1IAZWDKHuh2jQ7ASCAJGYJHyPQ1opcFxSAYJGnFTwkeYqmM6BJBBGo0+x86WTj+qtryZ8bIdT4y8G3Z3i5Ve+0CIEnIjh6EfKpzvJyZZi0c6y7V0eIeF49G09OR6ipLlw+Fdf9I5n8hQH3RYe1GSNQ3xcGEGF/H0H6vrx6eYpl3YhqntWVtSRacLyJ84zz5yRVG2AIK5ciMj7iiVNayI9/AMum8eXXyayjKqe3korkDIgkxwYaHyMZ+/Okm8jC488oxjj+8B9R7CoNuv9oMK5rIk5Zicws5HnnllGdZ1jTjbrRpeRCVe9lrdeyC5cOLRAGjqTkfSD79KvX7OEx7Gsjc+2mw0PJVwM+MjpxIGsagcav7z3yjjCmImcyARlnMTGfDP8q2ZVLs70Y8W1V9b6I1fxOchz/ZXj7lj6is42gxLECSZzAy5esAVNevFhhgKvuYHDLID3phNWYdDr3KRDMyFZqMSM2RwkeRP3pl4hBLOQPT2GUk0za94KmWrchw8+VYe0Xy7Sxk8OQHICtNtyh/2V42JO57fSH7VtbOcycI8IMe5ga/SoDQmhNDJzcntnRVVRrjxiXNh3bcvYuzWQoliSqqoOks5AEnTPOjte6btsM1y2yhXFozGTlcQGvFc50I41b3FvG0q3bd/Fhc2nBVVeGtMxhkYgMpxQRWxtu+9k2hLlvBetq11LyC3btnw2QhBUMAMwTlVQnKSfjop/DN+4tth2PaWi6upN4WCt1NDbckS0EAgTqNOMu8d833faGNgg7VbClQWJUWmCs0RPiQggxH1q7t2y2bdpLi3JtNce3htJdFxHjEpS53ZBQw0EDPlWrZ+LLCPIt3ECk4VAyAF57mDArqJhlAJkKQe6aRVLfLejI3TtzKio1lnUO92063GslWwd8LcGqlUzAM5ZGtvZviY91risBcuXdocYWAWz2fgVjGNS8PI0qkN/osOP7RhwLbCEAW1C2bloMuZBk5xlHfzanb2+J7TWTbVLoLBmUuNA9rAAWZ2LZgd4QCNAIzQzW34G7t38wtkW9lJs2rZyNxigVcTMLpZcNzxkxAblTNo3vddLijZXD3beG40XDINsIHC4e6MKTqc5zpm6fie3atpIuFrdq5a7MYezfG+MOxJnoe6dAela134vsXLTTcupF63dAVVVm7zMVA7QyBABadSDh4UhmtP9Tm947yu30Y9iQt27bcMAxBZLfZYFMQSdY1mqSbkvsGItN3cWIRDLgCs0qcxAdeHGukT40t4+1i8rFVt9mpQogV8XaJiyLZaFYktnnUdz4utQyBbgDC4pYQP8SyluVTGcIDJOHFAGnKkTUpLpI5W/sbpGNHTEJXEpWRzGIZjqKVbvxRvtb6WwFuY5Nws6hZVgoGSnC5OGe0CrIjKlTl0W2ts54GiKZThSLAzRBptEU4hytTlamCjSG0Wtl21rZ7py5cP5eladjfSnxiOozH3Hz86whRmr4XyiYrsKu3vWmdNZ2uZ7MhgfFoV9P2iIy96ntbYUEBGYa5lcU+c5+sRHGuURiDIyPMGD8qt2d6XB+IH94A/SDTy9Gx7kjP8Ax761qD2jfbaTcBzgaEL9CTn9KFZA3tPiQHqGIP0/On/3uOT+6n61rrlVBaiD7cfIk9yTNNNBQe2JnLSM5/Igj0NZq72Efj/6KB3qP1MX7zflEVOVtbXbK44tyfSLTo7ZSCvPvD5zJjLMEeZqTZbfZyDmSZxZCTAGnAwKzLm+HOmFfSfr9qqXr7P4yW89PYZVS74R7Rqhg2zWpaSNvaN6ovHEeS5+50FZe0b2dsh3B+yc/wCL7RVOaE1RPIlLx0b6fx9cO32w4qbNKaBrO2EFHQSaE0gaE1EfRPsjIG/ShysaIyqZ4ZsrCNcoq7s28Ldq/au2luAIwZg7q8idBhRY7sg661lE0ZpDOOztRvvZrcrbaRaK2bJg961ea0bzaSMOC9/+nGom3lsRuQyWzbgOWFs4y/8AaZILRiI7Hhx8647FSmm0Veiju13zZNpLbXNlLAWcf6JjaIW5fNwIMEYsNwZgCSTEVFc3psTYAMGFURG7RGZjZUXIt2jBw3AxTvZag4jBFcOWpTT6I+ivs7Btv2Ds5wL2mFXw4DGO4MFy3pGG2IuL1OVZ29N42Hu2yi21Vb1ycNrCDZxobeJVgt3Q+UzqMsqwCaE0tElUkd7Y2/YMWJzZLd3GBblMHaOSE/8AjiWKFBhwqeGMxNUtn3rscsrLahMAsv2JPe7O6Ga53cTqLhtGG5SBlXHYqE0tEfRX2bXxRtyXblsoyvhsWrbFFKLjWcWFSBC8shQrFJpU5bFcVo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sp>
        <p:nvSpPr>
          <p:cNvPr id="20483" name="AutoShape 6" descr="data:image/jpeg;base64,/9j/4AAQSkZJRgABAQAAAQABAAD/2wCEAAkGBhQSERQUEhQWFBUWFxcUFxgYFxcYHBgYFxgXHBoXGBgXHSceHBojGRUUHy8gJCcqLCwsFx8xNTAqNSYrLCkBCQoKDgwOGg8PGi0kHyQsLCwuMCwsLCwsLCksLCwsLCwsLCwsLCwsLCwsLCwsLCwpLCwsLCwsLCwsLCwpLCwsLP/AABEIAL8BBwMBIgACEQEDEQH/xAAaAAABBQEAAAAAAAAAAAAAAAABAAIDBAUG/8QAQhAAAgECAwUGBAIHBgYDAAAAAQIRAAMSITEEBUFRYRMiMnGBkQahsdFCwSNSYnKS4fAUFTOCssIWQ6LS4vEkU5P/xAAaAQABBQEAAAAAAAAAAAAAAAAFAAECAwQG/8QAKBEAAgICAgEEAgMAAwAAAAAAAAECAwQREiExEyJBUQUyFGGBI3GR/9oADAMBAAIRAxEAPwDlKMUYpAUIDgqcopRRpCFFKnAUQtOM2KKEVNZ2csYUFj04eZ0FaVncWmNvML/3H7VbCqUvBkuy66v2ZkVPs+wu5hUYmJ0jLn3oretbAiFcKgGddToeJzqw9oHX0OhHkeFX/wAXrz2D3+U76XRiH4fvZd1evezHpRTcZM98CMiMJy945102x3Cy55kSpPOMppbXsuISoGMRB0noTy1rBXaoz42I1WSsnDlWzmhuI/rj+E/emNuN+BU+pH5VtWmlZ5/enmi/oQaA/wDOuT8nN3N23B+Anyg/QzVYiDHHlofausFQNaVmYMoYQpzE8x+VVyxV8M01/k5r9kcxFAit65uBWYBGKSCc+8Mo0znjz4Vnbfut7XiEr+sMx68vWh9iUJcX5DFGRG2PJFGkafFNNRNI2KbFPNCkONFCnRQphDYpUTSikIbQpxpYacQ2gRTwKaRSGG0jTsNCkMNNKjFGnESinCgBTopDApyihFPUaACScgBqT0qSRGUkltiFaWw7oLAF5VeA0Y+fIfPyqxu3d2BiXgsACOSzimOsAZ1pmt1VGu5ALKz3L21/+gtWQoAUADkKdVu5u+DhLoGBAKyZWSOJEGJzgmM+RqHbNmNoAv3SS3dOowmJI8wQOcGtSa+AW1J9srue8o6H8vvTyxkACSdB+Z5DrUFi6HuKFhss+gLJmeQiuj2/BaW6XVbcXAqsFw4s27uQ70KAekdayZOSq1qPbNeNiux7fgo7NYwqBrH1JzobZfwjLxHIfmY6DOqv9+2p8R9j9qbtO0q7IVYHJhkecGI9D7UIpj6lq5fIZv5V1NpeCO0kADllToplt9Ryz4ZgkicvI+1PrpI610czLe+xVGPH5r9D/OnkU7ZbGO9bUmAxwk8sTKJp30Mh+zf4i/ut9UrQK1GvZOr3OzCrauYGAdw4AYqcU5SSJBBGmYqzf2fBC4g5AktBEhs1y/dKz1JoDnQ93NfIewpajwfwc9vL4bVpa1Ct+r+E+X6p8sunGucuWypIIKkZEHUV39Z++N3i6onI4lAYaiTEeWmVZIWtdMJRk0cYRQirG27G1p8DjPUEaMOY+3Cq5rSnsvT2CgaMUIpyQKBoxQNIQqE0qRFIYFI0ppTSEChRNKnGG0aGGlSEWQKIoCnCpJEWxR/Xnwre3Zu3AMTeMj+Ecp58zVTdO7y36QkiPBpnzbMHyHrWv2XMt/ER9IohRVr3MAZ2VyfCL6FbHeb/AC/T+dSzVZLK4mynTXPh1qRbK8FHsK1gpmjf34IuiADcUlpudwERL4YmZGk8TXP723+t5sRUE4UWWaT3VVZAEQThnjrWvsFpWxSB3ssOXhkgH1OIzUT/AA3bOhYexoLkZHvcV4OgwqYKPKa7MXZbN/aCezDOqgCFgAE6KBkCTGgzyoXbV1iMWNjga4MRJhFnEwk5KMJnyrp9h3Xbwrbd/wDDuG9mrENjAX8DAh17PIyB3qk2nYAbV22jwGukpKyRaYlmTETMFltE55leprI7EEFZp6SOI7Ucx70be04WDAiQZ1+X1rU2v4fZBMqeEZyZ5ZVQTYXbIIRwkiI96vqTk9xHturUWpNFvZt4KVOYAyLGcJxSMu6Jg5meGdXLO87ZOHEMWnQkakHSNahCJbSYyDMSIEQGKrrqxIBxE5RVZNstq2JbUHh3ufTQeetFI2peWc66HY3xT/w2O2X9Ye4pj3FOUjQjUdKi2PbluSIIIzP/ALqw4AImIzrSpJraMTg4S0/JQv7RtN0rs/bPflZwYsjGeefejCTLUza9s2m08XWcNAPezkaA8iMoy5V0G4rSFmZwApxgGJOdsoTlnE5elU97fDalLaWSrC2G1EeJpgSNB1jU0BvnFza+DpsR6gtosbt23FaUxjusHOHELbELMG2rLF0GM4YEQRBiqlvf1u4AD3WxJkdD3hoazu22iynZjEqgMB3VJUN4gjwSs8cJFYt21lx1HE8xzqjhFmv0/J3O8d3reTCddVMaHmK4zatla25RhBHzHAjoa6X4ea41syzQphZAOXtJHrR33ux7qSMJdcxqsjivHXhnrUYS4vTIb4vRyRoU6mmtRfsFNanGgRSEMiiaVKkIEUIo0qQgRQozQJpCETRpppU4xZFT7Ls+N1Xnr5DX7etQgVtbj2aFLnVsh+6D+Zn2FaaYcpGDMu9Ot/ZpKI0yFGjTWNFUcuyEeM+S/VqkcGDh1jLzph8Y6qfkR9zUrmFJ5An5Un4H+SXdFjDi8lUnqAZ9MwPStKKZs9rCoAHD+vnNSRXL3S5zbOnqjwgkyJbZxsYMYVExlMvlPOnhxzFYu896doZN82lS01prIxyXBcZCMBDyJYmRHQVzKsRplU1j7W9kfWOy2/J1JzBBjoZzy6ggf+6hk64Ww8SRHyOcdYrmv7wuSDjaV0zmJ86kG97p1uMV458OOnSa30znXFQWjDbVCyTmzcs2O0JD+EAYuGQ+74jPIeVVds3Un/KcEzEeKOZkcBPGm7w2Es2LGETD3pPInONNDUG3OLCKqHxyS3OAPyPsDVk6G5cm+kRqynCPGHlmhs+xra0JJaBnmSROgA86m2a32xUgQgJknUldVA8xBPtzEG6d6pii4q23gQQciDwP6rdDW7lIjLU+/H51RflSiuEVospxVJ85PbOb2vf11brAQACRhI4DrrnW/u/a+1th4ieHl+VPu7EjHEyqTzIBqVRFDZzjJdIJRi0Cq207Kvd7qziGcDqfyq3UN3xIOpb2BH+4VWibZLFA06lTCOT+JtgCOHGj6/vDj6j6VikV3e9Ng7a2yaHVTyYafbyJrhSPT8jWyqW1otg/gYaFOimxVpYNpU6KEUhxtJhSikaQwKUUqVIQKVKlTjFoKTAGpIUeZyH1rqrdoKAo0AAHoKwd1W5ur0Bb8v8Ad8q3yKJ4sdLZzn5Kzc1H6EaApUq2AsjunNT1j3B/OKmiq99wVIXvHURnmMx8wKetwsARABzBOfy/nUW0Oky/sm0RZBOqgg+a5fOKrsxyxO0/vEewBimCxzJzz5T7RNFbQGgHt+dZKsWEG352a7cqU0kutHOb2/xuJLLnA1YQCRGsxOXOmrsFw6W2+Q+prpBu83LiFQWZcURyIzJ6ae9Z29rt5XwhXQD9kyfPl5VGdcIeWW122WdRRn/3NcYZqBnkCR9Qauf3ZcZQWCF8Qz4YeIMAT6iqDs7gyXYDXUgdTwFMs32RgymCP6gjiKirK14Jyrsfyam9bYws5EMQqHMGFxjQTrMVlbVtRbCIOFBhTSYyzMHXL0q3Z2Q32LyAcUMCD3chGE8cuGVTX9xsM1bFpAIg55azFWT5SW4+Cutwg9SfZkY9dfYmus3jvG5Ye6iWVFm0QqOQc1xABsZPfxjvQNPSsG1uq4xhVnIHUaEAzn7elG3uy4wEEZgFVk6mT5DIZn61jdfLe/g1+olpmn/xaf8A6x/EftSX4sM52xHQ1Qb4duz4AfVfvTrXw+zEKpCkAYwTMHSeMyM6p9KvTZd6s00jrdl2kXEDLoRQ1ueS/wCo/wDh86g2LZjaRUEMB/lOfnI+Yo7JtKnExlcTGJyyWF10Oak5HjWFx7ejXy+y3RpUpqGiWxTXF7+2bBffk0XB/m8Q/iBPrXaGuf8Aiux3bb8mKnyYT9VHvVlPUiafZzUU0040DWwvG0DRNNNIcFKiRQpCAKVKKUUhgGlRNCkMbu4k7znkFHuSfyFazsBrWXuQGHiPEM/TgK01tAdTzOtGaP0RyeY93SGyTwgddfYUBZnXPz09tKlipNns4nVZjEwWeUmJq4yEFxe6R0/r0q7uWzbVhiXEAUaDn3DmIB4eIR0qrv28qqcFt+6+EkmQRmO/l3TIGnUUN2bwNxRcYQVOB44qYOL0PymhebN9aCuFDptm1tOxdwi5fN3vYh3jpBk8MA07v2Fc2N5piwqWYExJCj2Ij5xXUrsrFZCmPL6cxWUu4bQfEAdZicp8qw1ZUoPbZssxozWtDNnvIA+IjDhIbEhcZEEhkBDAwOGYMVLvne2C5CiRCmWkcOAJJiRxJqHbd1sxJxFg0gjIHDn3dYjM9avbqvs1sh1IYFVLoFLiMQIKuCGQmJwnWJgVdkTVyUl/pTRB0tp/4M3TvvuwzpbGMlu8ysFIWSFhhcyBGHmOs1lLvk/qLUO8Nnw3HghxibNFOHInQCYHIfWrm79nQ2rZNk3S95rZjtAQoFvTCQAe+TJBrJxNW9dkH9uViG8LaEGYOeRkDUZ8Kl1GYyI1HeWOOY09YrN2lAlx1EkKzKDEyAxAOXMCaOy7cbbSJHMEEAjrNaq8mda0u0ZrMeFj2/JomyPSAMiYI4AgZEU2yPFymP4YH1Bq5eClcakCRiKkjzPrAqpYWFE6xnwz1OR6zRSi6Fq2vIMvpnV0/A/COQ+n060FEaSDBEjrmfnTqFX8IvyihTkvDFd211UkGTwkDU5Ae5FJXMAFico5fIVAe88cFz/zHQegn3FTGoKitPaiibvsa05MZ2ZGjMvkcvando6mQW9DP/S0j2zpTRJqTpg+tIZXWLvbJk3ixGWFueq/LP2qnvq6z2GmMobKfwkGpTbnoeY1/nVbeVwizcxD8DZjy4jh9PKqHiVLtI015draWznmFNanmmMKGM6heBpoGnGgaYkMpRRmkaYcbRpAUopCBQp1KnGNrc6wHZcyCJH6yxp58R/OthXBAIzB0rJ3C/eccwp9ifuK0HGDP8JMnoTxHSdffnRij9EcpmLV0kTGkPKlRq8xEm2bWzqouEuqkGGPoSeZgnM1fsbMqLhUADlWayyI9Kks7TckKgN1o8Md6BxJGQ9qGZuPKepRCeFkRh7ZF3at6WrVtRcxyiYFUCcYGLD3py5GeU8ay91b/a6+DAJiQQYGXP8AlWlvDdJcfpFkrBAIhc+B5g6SehFDYNltqMVtQJ9+oPHI8OlCdx4+Owsk99Pol7Jj4m9Fy+ev0qltEW2YKIZ4IMSYyDmTyEa8WrU2lDbUswgD+hWJvC6bhEAgAZ5fhbJmPIAQRzINWU1vluS6K7rFx1F9mhuu3FscMyR5EmPlFWmEgiSAdQCRPnBqXZdnxGNAK0uxERAioquVjchStjWlHycyu57caH3NR7Ru22oUwfGgzJ/EwEfOtJRUO3WMaEThzVgeRUgj6VUv20y1647RNf2IuqiBDECDyGZ9O7HrWbvDYwCGWVnIxp0yOXCMudG1vq4WOaMAuEMEZdYJ1OeUZ9Khv3GYjEcgdAIH86K0Y84yjKPgF3ZEZRlGXkhxMNRPUfY/eg9/uyMzMAdTwPL7VMTVUWw5x55ZKR826+vDzosCiW1bwiNeJPMnU+9OqM3Cvi05/flUoqQzAKRNKlTjD1qlvDvW7nFVVvVgD8h9fKrJJPdB/eI4eXU/KoN5wthwMhAUepAqE37WXVL3o5400040KBs7GIyhTjTSKiSGmlFKjFMONpUaUUhApUaVIRp7puReXqCvvmPmtb7CuVDkZjUEEeYM11SXAwBGhAI8jRTFltaOc/J16mpfZBGD9z/T/wCP08tJlM+VOqtdBXwccyOXNhOU9OJ9a1gryTPc4LrxPAfz6VZ2LCFuoWw9ohTHBMHEp70ZwcMGOelVdnYR3dOPOes5z51IaZra0OpcWdLZ2i29ohXQEqk/4mHEGYkLiBYDTUDyFUtnslHNwCV/EBz/AFxzjiOWeozobqPfZeeFv9p+i+9bW9X7Oy2GQclBBiCxgGfOgao1a4/Qad//ABJ/ZU33tikBFOIzjkQQBGXvM+nlV61u8HtVW2uEeFsLS4CrL49DMnImPauTci1LEwmbNPA6lp5Hj7866bc9huxQZoCMRGjFmzP7oz8/Ktl9XsUTJRZqTkXRbFoupBWHYAQTIB7scT3cNHt+SsfQD/UQaSqcaKNG7scA2ZBk8xik9BUW8dowwlsozkMTnGEKpMkeIyAY4Za1TGPwiyT29sxn2zCJKtrH4TmTpk1UNo28sDMqseGMz5zz5D3o4i0FiMtANB18+v8AOo7uZC+p8hoPU/Q1dRiKPul5IX5bfth4DaSBnrqfM5n50WOYpuAjw+3D05fSob1zFkuRGZyzXmI/WI09+UkAf5Dd7xwjT8R/2jrz5etSxStqABGnCkTUkMxtR+Hqv0/l9PLSUUGNOMGaiZyTC68TwX7np79YVYkwMkOh/JeQPA+3CrltQBAyFIfwG1bCiB/XU1n79uwir+s0+iifqVrSNYO+L2K6RwQBfU5n6qPSs98uMGbMKHO5f12USaaaJpRQhnUoZQp1CmJDaVGKaaQ4KUUqIpCBSozSpCJxWxuTaZUodVzH7p+xke1YoNT7HtOB1bgMj5HX8j6VoonxkYM2n1a3ryjo2eBJyAzNCyDqdTw5DgKbczIGo8R8hp7mPQGpRRY5fWhr2QTIyPMfQ8x5003CPEMuYz9xqKloTSGFZvQyODlIE9Gy+pU+lXt77Rja1IEjGZ9v5VmXbAzIyOuWUkaSNDpxqXeG0MAr5OuYlcs2iJB0zAGvGsNycboy+zfTqVMl8oKN3gREKQc9CQZjy/rhWns++ez/AAHBPhU4sP7uQMccPtGlZmyLPdUMSBJGEz1OlWNn2cvnJVekSepnQdNfKp3yritzK6IWSeoo1P8AiVQ6m3BXPEzBuGqqoAJJ0zj5U3dG8mvZYWwAtiLvJlkZITugAd7EIEe9Zl/dGptsQSO8G7yt5zmDGU/I1Uu7GFM6GcLK4A00II5c8+sRWON1b8M2uixJ7R0G0butpZYhdBOIwW5nOPlWZu3ZA6u7SYwwogEs7BUWTkBJzP3qPt7iKqOGFsjNXERyCmJOY8MkRUu5bjYy8xagoViceYJxBhAGmWvHLKtTn6cNtmNV+pPSQ/eGwYEJGJO+i97CcmRmMFZDEFdRl9Ky1CrmsHnnJPM9TXcrvIRHcjKAVAAgQAAIgAVR2i5YYHEUbnGZ/wCnMGoxyfslLH+jmEHLMHPy/wDeZqPab2AYokA59BBz+nvU+07IpNwWwQo8JcwFDcQD3sswJ0jKqb2cYGM6nCdQozIkDjwzPnFXwyIzT18FcseUGt/JJ/aJ8He6jT1P2zomzObGenCfLj608WOzJQaCCs5909T1B+VOq6E1OKkiiyLhJxGMsg/160bLyM9Rkf6+dOFRsYYHnkfPUfn8qm2QSH37+BCx0Anz5D1NczJ1OZJJPmSSfmTXX2FtvavlrB2hrXYkIrXF8bMP+XmTAmM+FU725rVvbNrt4e1Szbd0UswlgqMAShBMYiNeFDMq3cuP0HPx0FCLk/LOZNWt1rbN60L2Vs3Ex8O5iGKTyia6BPhNbqLdX9D2gIFs54XUEnEbjhwpAUiAx706CkfgoCSLpKKpZzhtjMYMlxXAAf0mj4SI61j2E3bHWiH4jsXAtv8AtNuxabtGH6IKHNvL8Kd0oPwk51oX91l2uqyWRs+Z2bD2aG4RJtpbuDvEuB3sU8dDFUdo+GbVpbyvcZ7i2XugKgCjBe7MGS0mcJyjIHmKqbu+GhesrcDHGz4cIQGFxopbNgzeKe6CBEEjgxDrXk19l+ELLg4iVJUBlDgmzcKYsJOmpQAkmSSIkTXNfENtRfYIAFw2jCxEmzbJ0/aJ9ZrbvfBqJBe6wQ9kFi2jNN249uDhuYYBUHInI86ns/BdsB0d27QG0cYQ4FVjckKcXeJCAGQAvPI04ozUXtvZxcUorsG+DreDxXA3aSGwq02uw7SFCuQzGCAQc6rJ8JoVT9I4a9j7JTbGWC0t39KcXdMNGU8DSLfWictNKuh+JfhcbKisLmM4zbYQuoUNiXCx7vDODplnSpFkZqS2jDBpwNRinA06JM19ybTBKE5/h8h+H0zPkela5rk8XLIzMjgeBrf3ft/aAg+Ia9eoolj27XFnO5+K4P1I+C5NI0IoVrBQZqK5bzEZSwnrAJzByOnEUxbxBIYHIAzBjOeXDIe9E7QDhKnF3gO6MUTlnGQ14mq5Sg12XRjNPo2NxqAxUlYI0ZikwwYAMpGGImNIFbW1WrDEnuMIYsSB2hfPCVaASJw5iNDOtV9j3ODfw4FC27gWTcONhOEMVjDBDTlHtrNc2MNkTH7oj6zQrIirJbiwlRL046khr9la7WHUBw+HvYssdsqBimDAaAPrFZ/xEwvI8RncuAd1e8pjBC4c5JMEkHOp727+zzXPqcz6nWqds4iG/CPD1/a+oHTzrBLcX2EIpSW0y3adC1xIzPfDO5cYsLBWUMMKr3rggg54Zyp9rabKEIzDF3zGSI1w27ALCVKx3XAyieQgiiymAR4gDHUHUeuXqBUG3w9sECe8pz84M+hYVdXY5SUZeGVWVJRco+UWriWnZmQAjEYmWjP9vMdMhwqQCKyNm7jiCQGhTxz/AA65xmRl0rRLMOAbyyPzy+dQyKnVPiSx7VZDY2+gZsJEhlYHrBX/ALjWbtVhlEGCCY4yV4k6QQPP51eO0DGJBWFOo5lYzEj8JqpfvY3MEELkI5kCT+XvWjD58+K8fJTmKHDk/PwQtczEmSCVz1KkSCfIgipaZ2QxTGcRPTlTpo3CHBaQEsnze2E1W3jewoTxywj9oZj0kZ9Kmu3QqljoMz/XOuf2razcaTlwA5D71XdaoL+zRiYzul/Q7Z943bZYpcdC3iKsy4vPCetMs7Y6NjR2Vs+8GIOeuYzzqFqFCW9nTxgktHQfDpa/edLl+4odGJi4Fa8wgLbxXDhkgnNuAI41c/sVz+3JY7XaQFRmTE4W4sWmfCrSUzK4cQyPpVH4YssouXjct27UCy/aWzdW4bmfZ9mubZLJ5Zda1m3Zfu3jdF6yezxWHKL+js2exeHAB8BQsOjZVAom/cypt/w3cRkK3jb7RVtgXrhLYrhf9DitAqQQMU5L3xOdRbDuO+CbIvQ5U3OwS4wcPgL25UgLMqs4SSsrMZU7c+2XOwtl7ltLasEsh7JunGpL41VdMPa+LqBBigb22MTaRFuMyMpuKFxXLYxWZ7SRIEkA5HSdKQ25eNlS3st+/feyb5dkxOxL3XBNsicIClmYHQBeBIyE1o7BuDaWKYr7dmL622wXLkqWu4cayMOLEZ1xZyRnVMbNtfaveNlGZgA2LsyryJBWG77nsy36MkyD1q6u+t4OxGBCyEMxKoMOErdWWZgoUSG8jnNIdt/GjI30LlprZ7d3N21avscTyGMxMxMRkdR0rMubfcJxG45MkyWYmSACZnUgAHoK0N+bJtChDtCBcAFkEFCcgWVXwMYOEyJiRnnrWMaSL4LonvbY7hQ7uwUQoZiwUcgCcqVV1NKnJklIUBRFIkOpyuQZBII0IqOadNST09kJRUlpm7sO1rc1JDcsRz6rzFW+xHX+JvvXMg/1/XGtXYt8fhufxf8Ady89PKiFWQn1IAZWDKHuh2jQ7ASCAJGYJHyPQ1opcFxSAYJGnFTwkeYqmM6BJBBGo0+x86WTj+qtryZ8bIdT4y8G3Z3i5Ve+0CIEnIjh6EfKpzvJyZZi0c6y7V0eIeF49G09OR6ipLlw+Fdf9I5n8hQH3RYe1GSNQ3xcGEGF/H0H6vrx6eYpl3YhqntWVtSRacLyJ84zz5yRVG2AIK5ciMj7iiVNayI9/AMum8eXXyayjKqe3korkDIgkxwYaHyMZ+/Okm8jC488oxjj+8B9R7CoNuv9oMK5rIk5Zicws5HnnllGdZ1jTjbrRpeRCVe9lrdeyC5cOLRAGjqTkfSD79KvX7OEx7Gsjc+2mw0PJVwM+MjpxIGsagcav7z3yjjCmImcyARlnMTGfDP8q2ZVLs70Y8W1V9b6I1fxOchz/ZXj7lj6is42gxLECSZzAy5esAVNevFhhgKvuYHDLID3phNWYdDr3KRDMyFZqMSM2RwkeRP3pl4hBLOQPT2GUk0za94KmWrchw8+VYe0Xy7Sxk8OQHICtNtyh/2V42JO57fSH7VtbOcycI8IMe5ga/SoDQmhNDJzcntnRVVRrjxiXNh3bcvYuzWQoliSqqoOks5AEnTPOjte6btsM1y2yhXFozGTlcQGvFc50I41b3FvG0q3bd/Fhc2nBVVeGtMxhkYgMpxQRWxtu+9k2hLlvBetq11LyC3btnw2QhBUMAMwTlVQnKSfjop/DN+4tth2PaWi6upN4WCt1NDbckS0EAgTqNOMu8d833faGNgg7VbClQWJUWmCs0RPiQggxH1q7t2y2bdpLi3JtNce3htJdFxHjEpS53ZBQw0EDPlWrZ+LLCPIt3ECk4VAyAF57mDArqJhlAJkKQe6aRVLfLejI3TtzKio1lnUO92063GslWwd8LcGqlUzAM5ZGtvZviY91risBcuXdocYWAWz2fgVjGNS8PI0qkN/osOP7RhwLbCEAW1C2bloMuZBk5xlHfzanb2+J7TWTbVLoLBmUuNA9rAAWZ2LZgd4QCNAIzQzW34G7t38wtkW9lJs2rZyNxigVcTMLpZcNzxkxAblTNo3vddLijZXD3beG40XDINsIHC4e6MKTqc5zpm6fie3atpIuFrdq5a7MYezfG+MOxJnoe6dAela134vsXLTTcupF63dAVVVm7zMVA7QyBABadSDh4UhmtP9Tm947yu30Y9iQt27bcMAxBZLfZYFMQSdY1mqSbkvsGItN3cWIRDLgCs0qcxAdeHGukT40t4+1i8rFVt9mpQogV8XaJiyLZaFYktnnUdz4utQyBbgDC4pYQP8SyluVTGcIDJOHFAGnKkTUpLpI5W/sbpGNHTEJXEpWRzGIZjqKVbvxRvtb6WwFuY5Nws6hZVgoGSnC5OGe0CrIjKlTl0W2ts54GiKZThSLAzRBptEU4hytTlamCjSG0Wtl21rZ7py5cP5eladjfSnxiOozH3Hz86whRmr4XyiYrsKu3vWmdNZ2uZ7MhgfFoV9P2iIy96ntbYUEBGYa5lcU+c5+sRHGuURiDIyPMGD8qt2d6XB+IH94A/SDTy9Gx7kjP8Ax761qD2jfbaTcBzgaEL9CTn9KFZA3tPiQHqGIP0/On/3uOT+6n61rrlVBaiD7cfIk9yTNNNBQe2JnLSM5/Igj0NZq72Efj/6KB3qP1MX7zflEVOVtbXbK44tyfSLTo7ZSCvPvD5zJjLMEeZqTZbfZyDmSZxZCTAGnAwKzLm+HOmFfSfr9qqXr7P4yW89PYZVS74R7Rqhg2zWpaSNvaN6ovHEeS5+50FZe0b2dsh3B+yc/wCL7RVOaE1RPIlLx0b6fx9cO32w4qbNKaBrO2EFHQSaE0gaE1EfRPsjIG/ShysaIyqZ4ZsrCNcoq7s28Ldq/au2luAIwZg7q8idBhRY7sg661lE0ZpDOOztRvvZrcrbaRaK2bJg961ea0bzaSMOC9/+nGom3lsRuQyWzbgOWFs4y/8AaZILRiI7Hhx8647FSmm0Veiju13zZNpLbXNlLAWcf6JjaIW5fNwIMEYsNwZgCSTEVFc3psTYAMGFURG7RGZjZUXIt2jBw3AxTvZag4jBFcOWpTT6I+ivs7Btv2Ds5wL2mFXw4DGO4MFy3pGG2IuL1OVZ29N42Hu2yi21Vb1ycNrCDZxobeJVgt3Q+UzqMsqwCaE0tElUkd7Y2/YMWJzZLd3GBblMHaOSE/8AjiWKFBhwqeGMxNUtn3rscsrLahMAsv2JPe7O6Ga53cTqLhtGG5SBlXHYqE0tEfRX2bXxRtyXblsoyvhsWrbFFKLjWcWFSBC8shQrFJpU5bFcVo//2Q=="/>
          <p:cNvSpPr>
            <a:spLocks noChangeAspect="1" noChangeArrowheads="1"/>
          </p:cNvSpPr>
          <p:nvPr/>
        </p:nvSpPr>
        <p:spPr bwMode="auto">
          <a:xfrm>
            <a:off x="155575" y="-1828800"/>
            <a:ext cx="5238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>
              <a:latin typeface="Tw Cen MT" pitchFamily="34" charset="0"/>
            </a:endParaRPr>
          </a:p>
        </p:txBody>
      </p:sp>
      <p:pic>
        <p:nvPicPr>
          <p:cNvPr id="26632" name="Picture 8" descr="http://www.geology.ohio-state.edu/%7Evonfrese/gs100/lect25/xfig25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652963"/>
            <a:ext cx="2871787" cy="208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7950" y="1628775"/>
            <a:ext cx="5400675" cy="5229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1910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American geologist Frank Taylor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Suggested mountains are due to movement of continents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1912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German meteorologist Alfred Wegener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Continental drift theory and the supercontinent </a:t>
            </a:r>
            <a:r>
              <a:rPr lang="en-CA" sz="2800" dirty="0" err="1">
                <a:latin typeface="+mn-lt"/>
                <a:cs typeface="+mn-cs"/>
              </a:rPr>
              <a:t>Pangea</a:t>
            </a:r>
            <a:endParaRPr lang="en-CA" sz="2800" dirty="0">
              <a:latin typeface="+mn-lt"/>
              <a:cs typeface="+mn-cs"/>
            </a:endParaRP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Distribution of fossils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Resemblance of geological structures</a:t>
            </a:r>
          </a:p>
          <a:p>
            <a:pPr marL="1234440" lvl="2" indent="-32004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/>
            </a:pPr>
            <a:r>
              <a:rPr lang="en-CA" sz="2800" dirty="0">
                <a:latin typeface="+mn-lt"/>
                <a:cs typeface="+mn-cs"/>
              </a:rPr>
              <a:t>Distribution of ancient glacial deposits found near equator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851275" cy="300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Magnetic Proof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356100" y="1628775"/>
            <a:ext cx="4608513" cy="4924425"/>
          </a:xfrm>
        </p:spPr>
        <p:txBody>
          <a:bodyPr/>
          <a:lstStyle/>
          <a:p>
            <a:r>
              <a:rPr lang="en-US" smtClean="0"/>
              <a:t>Proof of continental drift</a:t>
            </a:r>
          </a:p>
          <a:p>
            <a:r>
              <a:rPr lang="en-US" smtClean="0"/>
              <a:t>1950s</a:t>
            </a:r>
          </a:p>
          <a:p>
            <a:r>
              <a:rPr lang="en-US" smtClean="0"/>
              <a:t>Earth has a magnetic field, resembling a dipole magnet</a:t>
            </a:r>
          </a:p>
          <a:p>
            <a:r>
              <a:rPr lang="en-US" smtClean="0"/>
              <a:t>Iron-bearing minerals cooling in the Earth preserve the inclination of this magnetic field</a:t>
            </a:r>
          </a:p>
        </p:txBody>
      </p:sp>
      <p:pic>
        <p:nvPicPr>
          <p:cNvPr id="21507" name="Picture 4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990975" cy="501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Magnetic Proof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356100" y="1628775"/>
            <a:ext cx="4608513" cy="4924425"/>
          </a:xfrm>
        </p:spPr>
        <p:txBody>
          <a:bodyPr/>
          <a:lstStyle/>
          <a:p>
            <a:r>
              <a:rPr lang="en-US" smtClean="0"/>
              <a:t>Inclination is dependant on latitude of mineral at time of cooling</a:t>
            </a:r>
          </a:p>
          <a:p>
            <a:r>
              <a:rPr lang="en-US" smtClean="0"/>
              <a:t>Using rocks of same age on different continents, we can place the continents in there original location</a:t>
            </a:r>
          </a:p>
        </p:txBody>
      </p:sp>
      <p:pic>
        <p:nvPicPr>
          <p:cNvPr id="22531" name="Picture 4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990975" cy="501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Magnetic Proof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356100" y="1628775"/>
            <a:ext cx="4608513" cy="4924425"/>
          </a:xfrm>
        </p:spPr>
        <p:txBody>
          <a:bodyPr/>
          <a:lstStyle/>
          <a:p>
            <a:r>
              <a:rPr lang="en-US" smtClean="0"/>
              <a:t>Inclination is dependant on latitude of mineral at time of cooling</a:t>
            </a:r>
          </a:p>
          <a:p>
            <a:r>
              <a:rPr lang="en-US" smtClean="0"/>
              <a:t>Using rocks of same age on different continents, we can place the continents in there original location</a:t>
            </a:r>
          </a:p>
        </p:txBody>
      </p:sp>
      <p:pic>
        <p:nvPicPr>
          <p:cNvPr id="23555" name="Picture 4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990975" cy="501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24175"/>
            <a:ext cx="9144000" cy="1755775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/>
                </a:solidFill>
                <a:latin typeface="+mn-lt"/>
                <a:cs typeface="+mn-cs"/>
              </a:rPr>
              <a:t>But how do the continents move?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bg2"/>
                </a:solidFill>
                <a:latin typeface="+mn-lt"/>
                <a:cs typeface="+mn-cs"/>
              </a:rPr>
              <a:t>By what mechanism?</a:t>
            </a:r>
            <a:endParaRPr lang="en-US" sz="540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395750"/>
      </a:dk2>
      <a:lt2>
        <a:srgbClr val="F7EFDE"/>
      </a:lt2>
      <a:accent1>
        <a:srgbClr val="002060"/>
      </a:accent1>
      <a:accent2>
        <a:srgbClr val="FF0000"/>
      </a:accent2>
      <a:accent3>
        <a:srgbClr val="548BB7"/>
      </a:accent3>
      <a:accent4>
        <a:srgbClr val="C00000"/>
      </a:accent4>
      <a:accent5>
        <a:srgbClr val="94B6D2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395750"/>
    </a:dk2>
    <a:lt2>
      <a:srgbClr val="F7EFDE"/>
    </a:lt2>
    <a:accent1>
      <a:srgbClr val="002060"/>
    </a:accent1>
    <a:accent2>
      <a:srgbClr val="FF0000"/>
    </a:accent2>
    <a:accent3>
      <a:srgbClr val="548BB7"/>
    </a:accent3>
    <a:accent4>
      <a:srgbClr val="C00000"/>
    </a:accent4>
    <a:accent5>
      <a:srgbClr val="94B6D2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2235</TotalTime>
  <Words>667</Words>
  <Application>Microsoft Office PowerPoint</Application>
  <PresentationFormat>On-screen Show (4:3)</PresentationFormat>
  <Paragraphs>137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Tw Cen MT</vt:lpstr>
      <vt:lpstr>Arial</vt:lpstr>
      <vt:lpstr>Wingdings</vt:lpstr>
      <vt:lpstr>Wingdings 2</vt:lpstr>
      <vt:lpstr>Calibri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DANCE OF THE CONTINENTS</vt:lpstr>
      <vt:lpstr>Preconceptions</vt:lpstr>
      <vt:lpstr>What did they get wrong?</vt:lpstr>
      <vt:lpstr>Slide 4</vt:lpstr>
      <vt:lpstr>Thinking about continents…</vt:lpstr>
      <vt:lpstr>Continental Drift Theory</vt:lpstr>
      <vt:lpstr>Magnetic Proof</vt:lpstr>
      <vt:lpstr>Magnetic Proof</vt:lpstr>
      <vt:lpstr>Magnetic Proof</vt:lpstr>
      <vt:lpstr>Mapping the Seafloor</vt:lpstr>
      <vt:lpstr>Mapping the Seafloor</vt:lpstr>
      <vt:lpstr>Age of the Seafloor</vt:lpstr>
      <vt:lpstr>Seafloor Spreading</vt:lpstr>
      <vt:lpstr>Oceanic Trenches of the Pacific</vt:lpstr>
      <vt:lpstr>Oceanic Trenches of the Pacific</vt:lpstr>
      <vt:lpstr>Japanese Earthquakes</vt:lpstr>
      <vt:lpstr>Subduction</vt:lpstr>
      <vt:lpstr>Transform Faults</vt:lpstr>
      <vt:lpstr>Plate Boundaries</vt:lpstr>
      <vt:lpstr>Plate Boundaries</vt:lpstr>
      <vt:lpstr>Divergent Boundaries</vt:lpstr>
      <vt:lpstr>Convergent Boundaries</vt:lpstr>
      <vt:lpstr>Mountain Building - Orogenesis</vt:lpstr>
      <vt:lpstr>Plate Tectonics – A Summary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Chad</dc:creator>
  <cp:lastModifiedBy>Miriam Vos-Guenter</cp:lastModifiedBy>
  <cp:revision>219</cp:revision>
  <dcterms:created xsi:type="dcterms:W3CDTF">2013-11-13T00:17:29Z</dcterms:created>
  <dcterms:modified xsi:type="dcterms:W3CDTF">2019-04-28T07:57:44Z</dcterms:modified>
</cp:coreProperties>
</file>